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43"/>
  </p:notesMasterIdLst>
  <p:sldIdLst>
    <p:sldId id="256" r:id="rId2"/>
    <p:sldId id="257" r:id="rId3"/>
    <p:sldId id="258" r:id="rId4"/>
    <p:sldId id="259" r:id="rId5"/>
    <p:sldId id="260" r:id="rId6"/>
    <p:sldId id="262"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4"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64" r:id="rId42"/>
  </p:sldIdLst>
  <p:sldSz cx="36576000" cy="20574000"/>
  <p:notesSz cx="6858000" cy="9144000"/>
  <p:embeddedFontLst>
    <p:embeddedFont>
      <p:font typeface="NVIDIA Sans" panose="020B0503020203020204" pitchFamily="34" charset="0"/>
      <p:regular r:id="rId44"/>
      <p:bold r:id="rId45"/>
      <p:italic r:id="rId46"/>
      <p:boldItalic r:id="rId47"/>
    </p:embeddedFont>
    <p:embeddedFont>
      <p:font typeface="NVIDIA Sans Light" panose="020B0303020203020204" pitchFamily="34" charset="0"/>
      <p:regular r:id="rId48"/>
      <p:bold r:id="rId49"/>
      <p:italic r:id="rId50"/>
      <p:boldItalic r:id="rId51"/>
    </p:embeddedFont>
    <p:embeddedFont>
      <p:font typeface="NVIDIA Sans Medium" panose="020B06030202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D8E50-E902-4381-9BBC-3E7D81F2B5E6}">
  <a:tblStyle styleId="{010D8E50-E902-4381-9BBC-3E7D81F2B5E6}" styleName="Table_0">
    <a:wholeTbl>
      <a:tcTxStyle b="off" i="off">
        <a:font>
          <a:latin typeface="NVIDIA Sans"/>
          <a:ea typeface="NVIDIA Sans"/>
          <a:cs typeface="NVIDIA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A"/>
          </a:solidFill>
        </a:fill>
      </a:tcStyle>
    </a:wholeTbl>
    <a:band1H>
      <a:tcTxStyle/>
      <a:tcStyle>
        <a:tcBdr/>
        <a:fill>
          <a:solidFill>
            <a:srgbClr val="CAD8D2"/>
          </a:solidFill>
        </a:fill>
      </a:tcStyle>
    </a:band1H>
    <a:band2H>
      <a:tcTxStyle/>
      <a:tcStyle>
        <a:tcBdr/>
      </a:tcStyle>
    </a:band2H>
    <a:band1V>
      <a:tcTxStyle/>
      <a:tcStyle>
        <a:tcBdr/>
        <a:fill>
          <a:solidFill>
            <a:srgbClr val="CAD8D2"/>
          </a:solidFill>
        </a:fill>
      </a:tcStyle>
    </a:band1V>
    <a:band2V>
      <a:tcTxStyle/>
      <a:tcStyle>
        <a:tcBdr/>
      </a:tcStyle>
    </a:band2V>
    <a:lastCol>
      <a:tcTxStyle b="on" i="off">
        <a:font>
          <a:latin typeface="NVIDIA Sans"/>
          <a:ea typeface="NVIDIA Sans"/>
          <a:cs typeface="NVIDIA Sans"/>
        </a:font>
        <a:schemeClr val="lt1"/>
      </a:tcTxStyle>
      <a:tcStyle>
        <a:tcBdr/>
        <a:fill>
          <a:solidFill>
            <a:schemeClr val="accent1"/>
          </a:solidFill>
        </a:fill>
      </a:tcStyle>
    </a:lastCol>
    <a:firstCol>
      <a:tcTxStyle b="on" i="off">
        <a:font>
          <a:latin typeface="NVIDIA Sans"/>
          <a:ea typeface="NVIDIA Sans"/>
          <a:cs typeface="NVIDIA Sans"/>
        </a:font>
        <a:schemeClr val="lt1"/>
      </a:tcTxStyle>
      <a:tcStyle>
        <a:tcBdr/>
        <a:fill>
          <a:solidFill>
            <a:schemeClr val="accent1"/>
          </a:solidFill>
        </a:fill>
      </a:tcStyle>
    </a:firstCol>
    <a:lastRow>
      <a:tcTxStyle b="on" i="off">
        <a:font>
          <a:latin typeface="NVIDIA Sans"/>
          <a:ea typeface="NVIDIA Sans"/>
          <a:cs typeface="NVIDIA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VIDIA Sans"/>
          <a:ea typeface="NVIDIA Sans"/>
          <a:cs typeface="NVIDIA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4B29012-3F64-4920-B9D0-23F9879E559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305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CE1F833C-C211-4933-A583-40223E66608E}"/>
    <pc:docChg chg="custSel modSld">
      <pc:chgData name="Kevin Lee (Developer Programs)" userId="f47351a6-0e28-4941-b6cd-419bf959951c" providerId="ADAL" clId="{CE1F833C-C211-4933-A583-40223E66608E}" dt="2024-10-10T20:05:17.089" v="47" actId="368"/>
      <pc:docMkLst>
        <pc:docMk/>
      </pc:docMkLst>
      <pc:sldChg chg="modNotes">
        <pc:chgData name="Kevin Lee (Developer Programs)" userId="f47351a6-0e28-4941-b6cd-419bf959951c" providerId="ADAL" clId="{CE1F833C-C211-4933-A583-40223E66608E}" dt="2024-10-10T20:05:17.014" v="1" actId="368"/>
        <pc:sldMkLst>
          <pc:docMk/>
          <pc:sldMk cId="0" sldId="257"/>
        </pc:sldMkLst>
      </pc:sldChg>
      <pc:sldChg chg="modNotes">
        <pc:chgData name="Kevin Lee (Developer Programs)" userId="f47351a6-0e28-4941-b6cd-419bf959951c" providerId="ADAL" clId="{CE1F833C-C211-4933-A583-40223E66608E}" dt="2024-10-10T20:05:17.026" v="3" actId="368"/>
        <pc:sldMkLst>
          <pc:docMk/>
          <pc:sldMk cId="0" sldId="259"/>
        </pc:sldMkLst>
      </pc:sldChg>
      <pc:sldChg chg="modNotes">
        <pc:chgData name="Kevin Lee (Developer Programs)" userId="f47351a6-0e28-4941-b6cd-419bf959951c" providerId="ADAL" clId="{CE1F833C-C211-4933-A583-40223E66608E}" dt="2024-10-10T20:05:17.026" v="5" actId="368"/>
        <pc:sldMkLst>
          <pc:docMk/>
          <pc:sldMk cId="0" sldId="264"/>
        </pc:sldMkLst>
      </pc:sldChg>
      <pc:sldChg chg="modNotes">
        <pc:chgData name="Kevin Lee (Developer Programs)" userId="f47351a6-0e28-4941-b6cd-419bf959951c" providerId="ADAL" clId="{CE1F833C-C211-4933-A583-40223E66608E}" dt="2024-10-10T20:05:17.026" v="7" actId="368"/>
        <pc:sldMkLst>
          <pc:docMk/>
          <pc:sldMk cId="0" sldId="266"/>
        </pc:sldMkLst>
      </pc:sldChg>
      <pc:sldChg chg="modNotes">
        <pc:chgData name="Kevin Lee (Developer Programs)" userId="f47351a6-0e28-4941-b6cd-419bf959951c" providerId="ADAL" clId="{CE1F833C-C211-4933-A583-40223E66608E}" dt="2024-10-10T20:05:17.026" v="9" actId="368"/>
        <pc:sldMkLst>
          <pc:docMk/>
          <pc:sldMk cId="0" sldId="267"/>
        </pc:sldMkLst>
      </pc:sldChg>
      <pc:sldChg chg="modNotes">
        <pc:chgData name="Kevin Lee (Developer Programs)" userId="f47351a6-0e28-4941-b6cd-419bf959951c" providerId="ADAL" clId="{CE1F833C-C211-4933-A583-40223E66608E}" dt="2024-10-10T20:05:17.026" v="11" actId="368"/>
        <pc:sldMkLst>
          <pc:docMk/>
          <pc:sldMk cId="0" sldId="268"/>
        </pc:sldMkLst>
      </pc:sldChg>
      <pc:sldChg chg="modNotes">
        <pc:chgData name="Kevin Lee (Developer Programs)" userId="f47351a6-0e28-4941-b6cd-419bf959951c" providerId="ADAL" clId="{CE1F833C-C211-4933-A583-40223E66608E}" dt="2024-10-10T20:05:17.042" v="13" actId="368"/>
        <pc:sldMkLst>
          <pc:docMk/>
          <pc:sldMk cId="0" sldId="269"/>
        </pc:sldMkLst>
      </pc:sldChg>
      <pc:sldChg chg="modNotes">
        <pc:chgData name="Kevin Lee (Developer Programs)" userId="f47351a6-0e28-4941-b6cd-419bf959951c" providerId="ADAL" clId="{CE1F833C-C211-4933-A583-40223E66608E}" dt="2024-10-10T20:05:17.042" v="15" actId="368"/>
        <pc:sldMkLst>
          <pc:docMk/>
          <pc:sldMk cId="0" sldId="270"/>
        </pc:sldMkLst>
      </pc:sldChg>
      <pc:sldChg chg="modNotes">
        <pc:chgData name="Kevin Lee (Developer Programs)" userId="f47351a6-0e28-4941-b6cd-419bf959951c" providerId="ADAL" clId="{CE1F833C-C211-4933-A583-40223E66608E}" dt="2024-10-10T20:05:17.042" v="17" actId="368"/>
        <pc:sldMkLst>
          <pc:docMk/>
          <pc:sldMk cId="0" sldId="271"/>
        </pc:sldMkLst>
      </pc:sldChg>
      <pc:sldChg chg="modNotes">
        <pc:chgData name="Kevin Lee (Developer Programs)" userId="f47351a6-0e28-4941-b6cd-419bf959951c" providerId="ADAL" clId="{CE1F833C-C211-4933-A583-40223E66608E}" dt="2024-10-10T20:05:17.042" v="19" actId="368"/>
        <pc:sldMkLst>
          <pc:docMk/>
          <pc:sldMk cId="0" sldId="272"/>
        </pc:sldMkLst>
      </pc:sldChg>
      <pc:sldChg chg="modNotes">
        <pc:chgData name="Kevin Lee (Developer Programs)" userId="f47351a6-0e28-4941-b6cd-419bf959951c" providerId="ADAL" clId="{CE1F833C-C211-4933-A583-40223E66608E}" dt="2024-10-10T20:05:17.052" v="21" actId="368"/>
        <pc:sldMkLst>
          <pc:docMk/>
          <pc:sldMk cId="0" sldId="273"/>
        </pc:sldMkLst>
      </pc:sldChg>
      <pc:sldChg chg="modNotes">
        <pc:chgData name="Kevin Lee (Developer Programs)" userId="f47351a6-0e28-4941-b6cd-419bf959951c" providerId="ADAL" clId="{CE1F833C-C211-4933-A583-40223E66608E}" dt="2024-10-10T20:05:17.052" v="23" actId="368"/>
        <pc:sldMkLst>
          <pc:docMk/>
          <pc:sldMk cId="0" sldId="274"/>
        </pc:sldMkLst>
      </pc:sldChg>
      <pc:sldChg chg="modNotes">
        <pc:chgData name="Kevin Lee (Developer Programs)" userId="f47351a6-0e28-4941-b6cd-419bf959951c" providerId="ADAL" clId="{CE1F833C-C211-4933-A583-40223E66608E}" dt="2024-10-10T20:05:17.059" v="25" actId="368"/>
        <pc:sldMkLst>
          <pc:docMk/>
          <pc:sldMk cId="0" sldId="275"/>
        </pc:sldMkLst>
      </pc:sldChg>
      <pc:sldChg chg="modNotes">
        <pc:chgData name="Kevin Lee (Developer Programs)" userId="f47351a6-0e28-4941-b6cd-419bf959951c" providerId="ADAL" clId="{CE1F833C-C211-4933-A583-40223E66608E}" dt="2024-10-10T20:05:17.070" v="27" actId="368"/>
        <pc:sldMkLst>
          <pc:docMk/>
          <pc:sldMk cId="0" sldId="280"/>
        </pc:sldMkLst>
      </pc:sldChg>
      <pc:sldChg chg="modNotes">
        <pc:chgData name="Kevin Lee (Developer Programs)" userId="f47351a6-0e28-4941-b6cd-419bf959951c" providerId="ADAL" clId="{CE1F833C-C211-4933-A583-40223E66608E}" dt="2024-10-10T20:05:17.073" v="29" actId="368"/>
        <pc:sldMkLst>
          <pc:docMk/>
          <pc:sldMk cId="0" sldId="281"/>
        </pc:sldMkLst>
      </pc:sldChg>
      <pc:sldChg chg="modNotes">
        <pc:chgData name="Kevin Lee (Developer Programs)" userId="f47351a6-0e28-4941-b6cd-419bf959951c" providerId="ADAL" clId="{CE1F833C-C211-4933-A583-40223E66608E}" dt="2024-10-10T20:05:17.076" v="31" actId="368"/>
        <pc:sldMkLst>
          <pc:docMk/>
          <pc:sldMk cId="0" sldId="283"/>
        </pc:sldMkLst>
      </pc:sldChg>
      <pc:sldChg chg="modNotes">
        <pc:chgData name="Kevin Lee (Developer Programs)" userId="f47351a6-0e28-4941-b6cd-419bf959951c" providerId="ADAL" clId="{CE1F833C-C211-4933-A583-40223E66608E}" dt="2024-10-10T20:05:17.078" v="33" actId="368"/>
        <pc:sldMkLst>
          <pc:docMk/>
          <pc:sldMk cId="0" sldId="284"/>
        </pc:sldMkLst>
      </pc:sldChg>
      <pc:sldChg chg="modNotes">
        <pc:chgData name="Kevin Lee (Developer Programs)" userId="f47351a6-0e28-4941-b6cd-419bf959951c" providerId="ADAL" clId="{CE1F833C-C211-4933-A583-40223E66608E}" dt="2024-10-10T20:05:17.080" v="35" actId="368"/>
        <pc:sldMkLst>
          <pc:docMk/>
          <pc:sldMk cId="0" sldId="288"/>
        </pc:sldMkLst>
      </pc:sldChg>
      <pc:sldChg chg="modNotes">
        <pc:chgData name="Kevin Lee (Developer Programs)" userId="f47351a6-0e28-4941-b6cd-419bf959951c" providerId="ADAL" clId="{CE1F833C-C211-4933-A583-40223E66608E}" dt="2024-10-10T20:05:17.080" v="37" actId="368"/>
        <pc:sldMkLst>
          <pc:docMk/>
          <pc:sldMk cId="0" sldId="289"/>
        </pc:sldMkLst>
      </pc:sldChg>
      <pc:sldChg chg="modNotes">
        <pc:chgData name="Kevin Lee (Developer Programs)" userId="f47351a6-0e28-4941-b6cd-419bf959951c" providerId="ADAL" clId="{CE1F833C-C211-4933-A583-40223E66608E}" dt="2024-10-10T20:05:17.080" v="39" actId="368"/>
        <pc:sldMkLst>
          <pc:docMk/>
          <pc:sldMk cId="0" sldId="290"/>
        </pc:sldMkLst>
      </pc:sldChg>
      <pc:sldChg chg="modNotes">
        <pc:chgData name="Kevin Lee (Developer Programs)" userId="f47351a6-0e28-4941-b6cd-419bf959951c" providerId="ADAL" clId="{CE1F833C-C211-4933-A583-40223E66608E}" dt="2024-10-10T20:05:17.089" v="41" actId="368"/>
        <pc:sldMkLst>
          <pc:docMk/>
          <pc:sldMk cId="0" sldId="291"/>
        </pc:sldMkLst>
      </pc:sldChg>
      <pc:sldChg chg="modNotes">
        <pc:chgData name="Kevin Lee (Developer Programs)" userId="f47351a6-0e28-4941-b6cd-419bf959951c" providerId="ADAL" clId="{CE1F833C-C211-4933-A583-40223E66608E}" dt="2024-10-10T20:05:17.089" v="43" actId="368"/>
        <pc:sldMkLst>
          <pc:docMk/>
          <pc:sldMk cId="0" sldId="293"/>
        </pc:sldMkLst>
      </pc:sldChg>
      <pc:sldChg chg="modNotes">
        <pc:chgData name="Kevin Lee (Developer Programs)" userId="f47351a6-0e28-4941-b6cd-419bf959951c" providerId="ADAL" clId="{CE1F833C-C211-4933-A583-40223E66608E}" dt="2024-10-10T20:05:17.089" v="45" actId="368"/>
        <pc:sldMkLst>
          <pc:docMk/>
          <pc:sldMk cId="0" sldId="294"/>
        </pc:sldMkLst>
      </pc:sldChg>
      <pc:sldChg chg="modNotes">
        <pc:chgData name="Kevin Lee (Developer Programs)" userId="f47351a6-0e28-4941-b6cd-419bf959951c" providerId="ADAL" clId="{CE1F833C-C211-4933-A583-40223E66608E}" dt="2024-10-10T20:05:17.089" v="47" actId="368"/>
        <pc:sldMkLst>
          <pc:docMk/>
          <pc:sldMk cId="0" sldId="295"/>
        </pc:sldMkLst>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R="0" lvl="1"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2pPr>
            <a:lvl3pPr marR="0" lvl="2"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3pPr>
            <a:lvl4pPr marR="0" lvl="3"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4pPr>
            <a:lvl5pPr marR="0" lvl="4"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5pPr>
            <a:lvl6pPr marR="0" lvl="5"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6pPr>
            <a:lvl7pPr marR="0" lvl="6"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7pPr>
            <a:lvl8pPr marR="0" lvl="7"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8pPr>
            <a:lvl9pPr marR="0" lvl="8"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9pPr>
          </a:lstStyle>
          <a:p>
            <a:endParaRPr/>
          </a:p>
        </p:txBody>
      </p:sp>
      <p:sp>
        <p:nvSpPr>
          <p:cNvPr id="4" name="Google Shape;4;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L="914400" marR="0" lvl="1"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2pPr>
            <a:lvl3pPr marL="1371600" marR="0" lvl="2"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3pPr>
            <a:lvl4pPr marL="1828800" marR="0" lvl="3"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4pPr>
            <a:lvl5pPr marL="2286000" marR="0" lvl="4"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5pPr>
            <a:lvl6pPr marL="2743200" marR="0" lvl="5"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6pPr>
            <a:lvl7pPr marL="3200400" marR="0" lvl="6"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7pPr>
            <a:lvl8pPr marL="3657600" marR="0" lvl="7"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8pPr>
            <a:lvl9pPr marL="4114800" marR="0" lvl="8"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9pPr>
          </a:lstStyle>
          <a:p>
            <a:endParaRPr/>
          </a:p>
        </p:txBody>
      </p:sp>
      <p:sp>
        <p:nvSpPr>
          <p:cNvPr id="6" name="Google Shape;6;n"/>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NVIDIA Sans"/>
                <a:ea typeface="NVIDIA Sans"/>
                <a:cs typeface="NVIDIA Sans"/>
                <a:sym typeface="NVIDIA Sans"/>
              </a:rPr>
              <a:t>‹#›</a:t>
            </a:fld>
            <a:endParaRPr sz="1200" b="0" i="0" u="none" strike="noStrike" cap="non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a:stretch/>
        </p:blipFill>
        <p:spPr>
          <a:xfrm>
            <a:off x="5777346" y="8736014"/>
            <a:ext cx="963023" cy="331788"/>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2e9e1e414_0_8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2e9e1e414_0_8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302e9e1e414_0_83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f968a72c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f968a72c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85" name="Google Shape;685;g2f968a72c8d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9267d728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713" name="Google Shape;713;g2f9267d728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f9267d7288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f9267d7288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a:p>
        </p:txBody>
      </p:sp>
      <p:sp>
        <p:nvSpPr>
          <p:cNvPr id="721" name="Google Shape;721;g2f9267d7288_0_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02e9e1e414_0_39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02e9e1e414_0_39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g302e9e1e414_0_396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f9267d7288_0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f9267d7288_0_8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2f9267d7288_0_81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f9267d7288_0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f9267d7288_0_7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g2f9267d7288_0_78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f9267d7288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f9267d7288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760" name="Google Shape;760;g2f9267d7288_0_7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f9267d7288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f9267d7288_0_4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2f9267d7288_0_47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02e9e1e414_0_2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02e9e1e414_0_26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302e9e1e414_0_266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02e9e1e414_0_2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02e9e1e414_0_26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g302e9e1e414_0_267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f968a72c8d_0_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f968a72c8d_0_5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28" name="Google Shape;428;g2f968a72c8d_0_53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f945a77f7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f945a77f71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g2f945a77f71_0_1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f9267d7288_0_9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f9267d7288_0_9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g2f9267d7288_0_93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f9267d72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f9267d72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18" name="Google Shape;818;g2f9267d7288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f968a72c8d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f968a72c8d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g2f968a72c8d_0_7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f9267d728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f9267d7288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f9267d7288_0_4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f9267d7288_0_1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f9267d7288_0_1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55" name="Google Shape;855;g2f9267d7288_0_120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f9267d7288_0_1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f9267d7288_0_1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91" name="Google Shape;891;g2f9267d7288_0_123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02e9e1e414_0_2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02e9e1e414_0_21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900" name="Google Shape;900;g302e9e1e414_0_218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f968a72c8d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f968a72c8d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911" name="Google Shape;911;g2f968a72c8d_0_50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02e9e1e414_0_2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02e9e1e414_0_21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302e9e1e414_0_217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02e9e1e414_0_3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302e9e1e414_0_3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302e9e1e414_0_2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302e9e1e414_0_2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302e9e1e414_0_220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f9267d7288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f9267d7288_0_7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g2f9267d7288_0_73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02e9e1e414_0_2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302e9e1e414_0_2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g302e9e1e414_0_212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02e9e1e414_0_2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02e9e1e414_0_22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957" name="Google Shape;957;g302e9e1e414_0_221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f968a72c8d_0_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f968a72c8d_0_5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g2f968a72c8d_0_52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02e9e1e414_0_2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02e9e1e414_0_2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g302e9e1e414_0_221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f968a72c8d_0_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f968a72c8d_0_4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g2f968a72c8d_0_49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02e9e1e414_0_2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302e9e1e414_0_26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g302e9e1e414_0_268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02e9e1e414_0_2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02e9e1e414_0_26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g302e9e1e414_0_269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02e9e1e414_0_26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02e9e1e414_0_26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g302e9e1e414_0_269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02e9e1e414_0_1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02e9e1e414_0_16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44" name="Google Shape;444;g302e9e1e414_0_167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02e9e1e414_0_2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302e9e1e414_0_27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g302e9e1e414_0_270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2" name="Google Shape;186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f9267d7288_0_1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f9267d7288_0_1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2f9267d7288_0_110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f9267d7288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f9267d7288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2f9267d7288_0_57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f9267d7288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f9267d7288_0_5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575" name="Google Shape;575;g2f9267d7288_0_59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f9267d7288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f9267d7288_0_6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40" name="Google Shape;640;g2f9267d7288_0_62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9267d7288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9267d7288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62" name="Google Shape;662;g2f9267d7288_0_67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3"/>
        <p:cNvGrpSpPr/>
        <p:nvPr/>
      </p:nvGrpSpPr>
      <p:grpSpPr>
        <a:xfrm>
          <a:off x="0" y="0"/>
          <a:ext cx="0" cy="0"/>
          <a:chOff x="0" y="0"/>
          <a:chExt cx="0" cy="0"/>
        </a:xfrm>
      </p:grpSpPr>
      <p:pic>
        <p:nvPicPr>
          <p:cNvPr id="14" name="Google Shape;14;p2"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2"/>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2"/>
          <p:cNvSpPr/>
          <p:nvPr/>
        </p:nvSpPr>
        <p:spPr>
          <a:xfrm>
            <a:off x="-1" y="0"/>
            <a:ext cx="566928" cy="74980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8"/>
        <p:cNvGrpSpPr/>
        <p:nvPr/>
      </p:nvGrpSpPr>
      <p:grpSpPr>
        <a:xfrm>
          <a:off x="0" y="0"/>
          <a:ext cx="0" cy="0"/>
          <a:chOff x="0" y="0"/>
          <a:chExt cx="0" cy="0"/>
        </a:xfrm>
      </p:grpSpPr>
      <p:pic>
        <p:nvPicPr>
          <p:cNvPr id="49" name="Google Shape;49;p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50" name="Google Shape;50;p7"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
        <p:nvSpPr>
          <p:cNvPr id="51" name="Google Shape;51;p7"/>
          <p:cNvSpPr txBox="1">
            <a:spLocks noGrp="1"/>
          </p:cNvSpPr>
          <p:nvPr>
            <p:ph type="ctrTitle"/>
          </p:nvPr>
        </p:nvSpPr>
        <p:spPr>
          <a:xfrm>
            <a:off x="1513012" y="2983577"/>
            <a:ext cx="19282214"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8800"/>
              <a:buFont typeface="NVIDIA Sans"/>
              <a:buNone/>
              <a:defRPr sz="88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subTitle" idx="1"/>
          </p:nvPr>
        </p:nvSpPr>
        <p:spPr>
          <a:xfrm>
            <a:off x="1513012" y="7941727"/>
            <a:ext cx="19282214"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lt1"/>
              </a:buClr>
              <a:buSzPts val="44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500"/>
              </a:spcBef>
              <a:spcAft>
                <a:spcPts val="0"/>
              </a:spcAft>
              <a:buClr>
                <a:schemeClr val="dk1"/>
              </a:buClr>
              <a:buSzPts val="60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3pPr>
            <a:lvl4pPr marR="0" lvl="3"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78"/>
        <p:cNvGrpSpPr/>
        <p:nvPr/>
      </p:nvGrpSpPr>
      <p:grpSpPr>
        <a:xfrm>
          <a:off x="0" y="0"/>
          <a:ext cx="0" cy="0"/>
          <a:chOff x="0" y="0"/>
          <a:chExt cx="0" cy="0"/>
        </a:xfrm>
      </p:grpSpPr>
      <p:pic>
        <p:nvPicPr>
          <p:cNvPr id="79" name="Google Shape;79;p13" descr="A green curved lines with a bright light behind them&#10;&#10;Description automatically generated"/>
          <p:cNvPicPr preferRelativeResize="0"/>
          <p:nvPr/>
        </p:nvPicPr>
        <p:blipFill rotWithShape="1">
          <a:blip r:embed="rId2">
            <a:alphaModFix/>
          </a:blip>
          <a:srcRect l="2408" r="51135" b="926"/>
          <a:stretch/>
        </p:blipFill>
        <p:spPr>
          <a:xfrm>
            <a:off x="0" y="0"/>
            <a:ext cx="17150706" cy="20574000"/>
          </a:xfrm>
          <a:prstGeom prst="rect">
            <a:avLst/>
          </a:prstGeom>
          <a:noFill/>
          <a:ln>
            <a:noFill/>
          </a:ln>
        </p:spPr>
      </p:pic>
      <p:sp>
        <p:nvSpPr>
          <p:cNvPr id="80" name="Google Shape;80;p13"/>
          <p:cNvSpPr/>
          <p:nvPr/>
        </p:nvSpPr>
        <p:spPr>
          <a:xfrm>
            <a:off x="0" y="0"/>
            <a:ext cx="17150706" cy="20574000"/>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 name="Google Shape;81;p13"/>
          <p:cNvSpPr/>
          <p:nvPr/>
        </p:nvSpPr>
        <p:spPr>
          <a:xfrm>
            <a:off x="17204620" y="5394960"/>
            <a:ext cx="566928" cy="151790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412"/>
        <p:cNvGrpSpPr/>
        <p:nvPr/>
      </p:nvGrpSpPr>
      <p:grpSpPr>
        <a:xfrm>
          <a:off x="0" y="0"/>
          <a:ext cx="0" cy="0"/>
          <a:chOff x="0" y="0"/>
          <a:chExt cx="0" cy="0"/>
        </a:xfrm>
      </p:grpSpPr>
      <p:pic>
        <p:nvPicPr>
          <p:cNvPr id="413" name="Google Shape;413;p40"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414" name="Google Shape;414;p40"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8">
              <a:alphaModFix/>
            </a:blip>
            <a:srcRect/>
            <a:stretch/>
          </p:blipFill>
          <p:spPr>
            <a:xfrm>
              <a:off x="34061399" y="19504414"/>
              <a:ext cx="2003438" cy="69023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9" r:id="rId4"/>
    <p:sldLayoutId id="2147483686" r:id="rId5"/>
    <p:sldLayoutId id="214748368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vidia.com/en-us/glossary/data-science/xgboo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2"/>
          <p:cNvSpPr txBox="1">
            <a:spLocks noGrp="1"/>
          </p:cNvSpPr>
          <p:nvPr>
            <p:ph type="subTitle" idx="1"/>
          </p:nvPr>
        </p:nvSpPr>
        <p:spPr>
          <a:xfrm>
            <a:off x="1513012" y="7941727"/>
            <a:ext cx="19282200" cy="1703700"/>
          </a:xfrm>
          <a:prstGeom prst="rect">
            <a:avLst/>
          </a:prstGeom>
        </p:spPr>
        <p:txBody>
          <a:bodyPr spcFirstLastPara="1" wrap="square" lIns="91425" tIns="45700" rIns="91425" bIns="45700" anchor="t" anchorCtr="0">
            <a:normAutofit/>
          </a:bodyPr>
          <a:lstStyle/>
          <a:p>
            <a:pPr marL="0" lvl="0" indent="0" algn="l" rtl="0">
              <a:spcBef>
                <a:spcPts val="3000"/>
              </a:spcBef>
              <a:spcAft>
                <a:spcPts val="0"/>
              </a:spcAft>
              <a:buNone/>
            </a:pPr>
            <a:r>
              <a:rPr lang="en-US"/>
              <a:t>NVIDIA Deep Learning Institute</a:t>
            </a:r>
            <a:endParaRPr/>
          </a:p>
        </p:txBody>
      </p:sp>
      <p:sp>
        <p:nvSpPr>
          <p:cNvPr id="424" name="Google Shape;424;p42"/>
          <p:cNvSpPr txBox="1">
            <a:spLocks noGrp="1"/>
          </p:cNvSpPr>
          <p:nvPr>
            <p:ph type="ctrTitle"/>
          </p:nvPr>
        </p:nvSpPr>
        <p:spPr>
          <a:xfrm>
            <a:off x="1513012" y="2983577"/>
            <a:ext cx="19282200" cy="493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Fundamentals of Accelerated Data Science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aphicFrame>
        <p:nvGraphicFramePr>
          <p:cNvPr id="687" name="Google Shape;687;p54"/>
          <p:cNvGraphicFramePr/>
          <p:nvPr/>
        </p:nvGraphicFramePr>
        <p:xfrm>
          <a:off x="2514600" y="4846325"/>
          <a:ext cx="31546800" cy="13652100"/>
        </p:xfrm>
        <a:graphic>
          <a:graphicData uri="http://schemas.openxmlformats.org/drawingml/2006/table">
            <a:tbl>
              <a:tblPr>
                <a:noFill/>
                <a:tableStyleId>{44B29012-3F64-4920-B9D0-23F9879E559F}</a:tableStyleId>
              </a:tblPr>
              <a:tblGrid>
                <a:gridCol w="9706200">
                  <a:extLst>
                    <a:ext uri="{9D8B030D-6E8A-4147-A177-3AD203B41FA5}">
                      <a16:colId xmlns:a16="http://schemas.microsoft.com/office/drawing/2014/main" val="20000"/>
                    </a:ext>
                  </a:extLst>
                </a:gridCol>
                <a:gridCol w="21840600">
                  <a:extLst>
                    <a:ext uri="{9D8B030D-6E8A-4147-A177-3AD203B41FA5}">
                      <a16:colId xmlns:a16="http://schemas.microsoft.com/office/drawing/2014/main" val="20001"/>
                    </a:ext>
                  </a:extLst>
                </a:gridCol>
              </a:tblGrid>
              <a:tr h="4550700">
                <a:tc>
                  <a:txBody>
                    <a:bodyPr/>
                    <a:lstStyle/>
                    <a:p>
                      <a:pPr marL="457200" lvl="0" indent="0" algn="l" rtl="0">
                        <a:lnSpc>
                          <a:spcPct val="100000"/>
                        </a:lnSpc>
                        <a:spcBef>
                          <a:spcPts val="0"/>
                        </a:spcBef>
                        <a:spcAft>
                          <a:spcPts val="0"/>
                        </a:spcAft>
                        <a:buNone/>
                      </a:pPr>
                      <a:endParaRPr sz="4800">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4800" b="1">
                          <a:solidFill>
                            <a:schemeClr val="lt1"/>
                          </a:solidFill>
                        </a:rPr>
                        <a:t>Continuous Learning: </a:t>
                      </a:r>
                      <a:endParaRPr sz="4800" b="1">
                        <a:solidFill>
                          <a:schemeClr val="lt1"/>
                        </a:solidFill>
                      </a:endParaRPr>
                    </a:p>
                    <a:p>
                      <a:pPr marL="457200" lvl="0" indent="-457200" algn="l" rtl="0">
                        <a:lnSpc>
                          <a:spcPct val="150000"/>
                        </a:lnSpc>
                        <a:spcBef>
                          <a:spcPts val="0"/>
                        </a:spcBef>
                        <a:spcAft>
                          <a:spcPts val="0"/>
                        </a:spcAft>
                        <a:buClr>
                          <a:schemeClr val="lt1"/>
                        </a:buClr>
                        <a:buSzPts val="3600"/>
                        <a:buChar char="●"/>
                      </a:pPr>
                      <a:r>
                        <a:rPr lang="en-US" sz="3600">
                          <a:solidFill>
                            <a:schemeClr val="lt1"/>
                          </a:solidFill>
                        </a:rPr>
                        <a:t>Compare predictions with actual results to identify </a:t>
                      </a:r>
                      <a:r>
                        <a:rPr lang="en-US" sz="3600" b="1">
                          <a:solidFill>
                            <a:schemeClr val="lt1"/>
                          </a:solidFill>
                        </a:rPr>
                        <a:t>data drift</a:t>
                      </a:r>
                      <a:endParaRPr sz="3600" b="1">
                        <a:solidFill>
                          <a:schemeClr val="lt1"/>
                        </a:solidFill>
                      </a:endParaRPr>
                    </a:p>
                    <a:p>
                      <a:pPr marL="457200" lvl="0" indent="-457200" algn="l" rtl="0">
                        <a:lnSpc>
                          <a:spcPct val="150000"/>
                        </a:lnSpc>
                        <a:spcBef>
                          <a:spcPts val="0"/>
                        </a:spcBef>
                        <a:spcAft>
                          <a:spcPts val="0"/>
                        </a:spcAft>
                        <a:buClr>
                          <a:schemeClr val="lt1"/>
                        </a:buClr>
                        <a:buSzPts val="3600"/>
                        <a:buChar char="●"/>
                      </a:pPr>
                      <a:r>
                        <a:rPr lang="en-US" sz="3600">
                          <a:solidFill>
                            <a:schemeClr val="lt1"/>
                          </a:solidFill>
                        </a:rPr>
                        <a:t>Update model (retrain) with new data</a:t>
                      </a:r>
                      <a:endParaRPr sz="3600">
                        <a:solidFill>
                          <a:schemeClr val="lt1"/>
                        </a:solidFill>
                      </a:endParaRPr>
                    </a:p>
                    <a:p>
                      <a:pPr marL="457200" lvl="0" indent="-457200" algn="l" rtl="0">
                        <a:lnSpc>
                          <a:spcPct val="150000"/>
                        </a:lnSpc>
                        <a:spcBef>
                          <a:spcPts val="0"/>
                        </a:spcBef>
                        <a:spcAft>
                          <a:spcPts val="0"/>
                        </a:spcAft>
                        <a:buClr>
                          <a:schemeClr val="lt1"/>
                        </a:buClr>
                        <a:buSzPts val="3600"/>
                        <a:buChar char="●"/>
                      </a:pPr>
                      <a:r>
                        <a:rPr lang="en-US" sz="3600">
                          <a:solidFill>
                            <a:schemeClr val="lt1"/>
                          </a:solidFill>
                        </a:rPr>
                        <a:t>Enables systems to automatically improve their performance through experience, making it a powerful tool for data-driven decision-making and automation across various domains</a:t>
                      </a:r>
                      <a:endParaRPr sz="48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a:t>Training</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a:t>Inference</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688" name="Google Shape;688;p54"/>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sp>
        <p:nvSpPr>
          <p:cNvPr id="689" name="Google Shape;689;p5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Lifelong Learning</a:t>
            </a:r>
            <a:endParaRPr/>
          </a:p>
        </p:txBody>
      </p:sp>
      <p:sp>
        <p:nvSpPr>
          <p:cNvPr id="690" name="Google Shape;690;p5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Allows models to update and improve their performance as new data becomes available</a:t>
            </a:r>
            <a:endParaRPr/>
          </a:p>
        </p:txBody>
      </p:sp>
      <p:sp>
        <p:nvSpPr>
          <p:cNvPr id="691" name="Google Shape;691;p54"/>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learning algorithm</a:t>
            </a:r>
            <a:endParaRPr sz="6000"/>
          </a:p>
        </p:txBody>
      </p:sp>
      <p:sp>
        <p:nvSpPr>
          <p:cNvPr id="692" name="Google Shape;692;p54"/>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input</a:t>
            </a:r>
            <a:endParaRPr sz="6000"/>
          </a:p>
        </p:txBody>
      </p:sp>
      <p:sp>
        <p:nvSpPr>
          <p:cNvPr id="693" name="Google Shape;693;p54"/>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output</a:t>
            </a:r>
            <a:endParaRPr sz="6000"/>
          </a:p>
        </p:txBody>
      </p:sp>
      <p:cxnSp>
        <p:nvCxnSpPr>
          <p:cNvPr id="694" name="Google Shape;694;p54"/>
          <p:cNvCxnSpPr>
            <a:stCxn id="692" idx="3"/>
            <a:endCxn id="695" idx="1"/>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696" name="Google Shape;696;p54"/>
          <p:cNvCxnSpPr>
            <a:stCxn id="693" idx="3"/>
            <a:endCxn id="697" idx="1"/>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698" name="Google Shape;698;p54"/>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sp>
        <p:nvSpPr>
          <p:cNvPr id="699" name="Google Shape;699;p54"/>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sp>
        <p:nvSpPr>
          <p:cNvPr id="700" name="Google Shape;700;p54"/>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cxnSp>
        <p:nvCxnSpPr>
          <p:cNvPr id="701" name="Google Shape;701;p54"/>
          <p:cNvCxnSpPr>
            <a:stCxn id="699" idx="3"/>
            <a:endCxn id="702"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703" name="Google Shape;703;p54"/>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cxnSp>
        <p:nvCxnSpPr>
          <p:cNvPr id="704" name="Google Shape;704;p54"/>
          <p:cNvCxnSpPr>
            <a:stCxn id="700" idx="3"/>
            <a:endCxn id="699"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705" name="Google Shape;705;p54"/>
          <p:cNvCxnSpPr>
            <a:stCxn id="691" idx="3"/>
            <a:endCxn id="698"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cxnSp>
        <p:nvCxnSpPr>
          <p:cNvPr id="706" name="Google Shape;706;p54"/>
          <p:cNvCxnSpPr>
            <a:stCxn id="698" idx="2"/>
            <a:endCxn id="699"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707" name="Google Shape;707;p54"/>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sp>
        <p:nvSpPr>
          <p:cNvPr id="702" name="Google Shape;702;p54"/>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sp>
        <p:nvSpPr>
          <p:cNvPr id="708" name="Google Shape;708;p54"/>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pic>
        <p:nvPicPr>
          <p:cNvPr id="709" name="Google Shape;709;p54"/>
          <p:cNvPicPr preferRelativeResize="0"/>
          <p:nvPr/>
        </p:nvPicPr>
        <p:blipFill>
          <a:blip r:embed="rId3">
            <a:alphaModFix/>
          </a:blip>
          <a:stretch>
            <a:fillRect/>
          </a:stretch>
        </p:blipFill>
        <p:spPr>
          <a:xfrm>
            <a:off x="5457025" y="4846325"/>
            <a:ext cx="3739896" cy="3759375"/>
          </a:xfrm>
          <a:prstGeom prst="rect">
            <a:avLst/>
          </a:prstGeom>
          <a:noFill/>
          <a:ln>
            <a:noFill/>
          </a:ln>
        </p:spPr>
      </p:pic>
      <p:cxnSp>
        <p:nvCxnSpPr>
          <p:cNvPr id="710" name="Google Shape;710;p54"/>
          <p:cNvCxnSpPr>
            <a:stCxn id="709" idx="2"/>
            <a:endCxn id="692" idx="0"/>
          </p:cNvCxnSpPr>
          <p:nvPr/>
        </p:nvCxnSpPr>
        <p:spPr>
          <a:xfrm>
            <a:off x="7326973" y="8605700"/>
            <a:ext cx="0" cy="1859700"/>
          </a:xfrm>
          <a:prstGeom prst="straightConnector1">
            <a:avLst/>
          </a:prstGeom>
          <a:noFill/>
          <a:ln w="114300"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b" anchorCtr="0">
            <a:noAutofit/>
          </a:bodyPr>
          <a:lstStyle/>
          <a:p>
            <a:pPr marL="0" lvl="0" indent="0" algn="l" rtl="0">
              <a:lnSpc>
                <a:spcPct val="150000"/>
              </a:lnSpc>
              <a:spcBef>
                <a:spcPts val="3000"/>
              </a:spcBef>
              <a:spcAft>
                <a:spcPts val="0"/>
              </a:spcAft>
              <a:buNone/>
            </a:pPr>
            <a:r>
              <a:rPr lang="en-US" u="sng"/>
              <a:t>Benefits: </a:t>
            </a:r>
            <a:endParaRPr u="sng"/>
          </a:p>
          <a:p>
            <a:pPr marL="457200" lvl="0" indent="-508000" algn="l" rtl="0">
              <a:lnSpc>
                <a:spcPct val="150000"/>
              </a:lnSpc>
              <a:spcBef>
                <a:spcPts val="3000"/>
              </a:spcBef>
              <a:spcAft>
                <a:spcPts val="0"/>
              </a:spcAft>
              <a:buSzPts val="4400"/>
              <a:buChar char="●"/>
            </a:pPr>
            <a:r>
              <a:rPr lang="en-US" b="1"/>
              <a:t>Adaptability</a:t>
            </a:r>
            <a:r>
              <a:rPr lang="en-US"/>
              <a:t>: models can adapt to new data, new tasks, and improve over time with retraining</a:t>
            </a:r>
            <a:endParaRPr/>
          </a:p>
          <a:p>
            <a:pPr marL="457200" lvl="0" indent="-508000" algn="l" rtl="0">
              <a:lnSpc>
                <a:spcPct val="150000"/>
              </a:lnSpc>
              <a:spcBef>
                <a:spcPts val="0"/>
              </a:spcBef>
              <a:spcAft>
                <a:spcPts val="0"/>
              </a:spcAft>
              <a:buSzPts val="4400"/>
              <a:buChar char="●"/>
            </a:pPr>
            <a:r>
              <a:rPr lang="en-US" b="1"/>
              <a:t>Problem solving</a:t>
            </a:r>
            <a:r>
              <a:rPr lang="en-US"/>
              <a:t>: excels at complex problems where patterns are not easily discernible</a:t>
            </a:r>
            <a:endParaRPr/>
          </a:p>
        </p:txBody>
      </p:sp>
      <p:graphicFrame>
        <p:nvGraphicFramePr>
          <p:cNvPr id="716" name="Google Shape;716;p55"/>
          <p:cNvGraphicFramePr/>
          <p:nvPr/>
        </p:nvGraphicFramePr>
        <p:xfrm>
          <a:off x="2514614" y="4846325"/>
          <a:ext cx="31546800" cy="10269400"/>
        </p:xfrm>
        <a:graphic>
          <a:graphicData uri="http://schemas.openxmlformats.org/drawingml/2006/table">
            <a:tbl>
              <a:tblPr firstRow="1" bandRow="1">
                <a:noFill/>
                <a:tableStyleId>{010D8E50-E902-4381-9BBC-3E7D81F2B5E6}</a:tableStyleId>
              </a:tblPr>
              <a:tblGrid>
                <a:gridCol w="6020350">
                  <a:extLst>
                    <a:ext uri="{9D8B030D-6E8A-4147-A177-3AD203B41FA5}">
                      <a16:colId xmlns:a16="http://schemas.microsoft.com/office/drawing/2014/main" val="20000"/>
                    </a:ext>
                  </a:extLst>
                </a:gridCol>
                <a:gridCol w="12883675">
                  <a:extLst>
                    <a:ext uri="{9D8B030D-6E8A-4147-A177-3AD203B41FA5}">
                      <a16:colId xmlns:a16="http://schemas.microsoft.com/office/drawing/2014/main" val="20001"/>
                    </a:ext>
                  </a:extLst>
                </a:gridCol>
                <a:gridCol w="4756075">
                  <a:extLst>
                    <a:ext uri="{9D8B030D-6E8A-4147-A177-3AD203B41FA5}">
                      <a16:colId xmlns:a16="http://schemas.microsoft.com/office/drawing/2014/main" val="20002"/>
                    </a:ext>
                  </a:extLst>
                </a:gridCol>
                <a:gridCol w="7886700">
                  <a:extLst>
                    <a:ext uri="{9D8B030D-6E8A-4147-A177-3AD203B41FA5}">
                      <a16:colId xmlns:a16="http://schemas.microsoft.com/office/drawing/2014/main" val="20003"/>
                    </a:ext>
                  </a:extLst>
                </a:gridCol>
              </a:tblGrid>
              <a:tr h="9351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b="0">
                          <a:solidFill>
                            <a:schemeClr val="dk1"/>
                          </a:solidFill>
                          <a:latin typeface="NVIDIA Sans Medium"/>
                          <a:ea typeface="NVIDIA Sans Medium"/>
                          <a:cs typeface="NVIDIA Sans Medium"/>
                          <a:sym typeface="NVIDIA Sans Medium"/>
                        </a:rPr>
                        <a:t>Supervised</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US" sz="4000">
                          <a:solidFill>
                            <a:schemeClr val="dk1"/>
                          </a:solidFill>
                          <a:latin typeface="NVIDIA Sans Medium"/>
                          <a:ea typeface="NVIDIA Sans Medium"/>
                          <a:cs typeface="NVIDIA Sans Medium"/>
                          <a:sym typeface="NVIDIA Sans Medium"/>
                        </a:rPr>
                        <a:t>Unsupervised</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1569275">
                <a:tc>
                  <a:txBody>
                    <a:bodyPr/>
                    <a:lstStyle/>
                    <a:p>
                      <a:pPr marL="0" marR="0" lvl="0" indent="0" algn="l" rtl="0">
                        <a:spcBef>
                          <a:spcPts val="0"/>
                        </a:spcBef>
                        <a:spcAft>
                          <a:spcPts val="0"/>
                        </a:spcAft>
                        <a:buNone/>
                      </a:pPr>
                      <a:r>
                        <a:rPr lang="en-US" sz="3600">
                          <a:solidFill>
                            <a:schemeClr val="lt1"/>
                          </a:solidFill>
                        </a:rPr>
                        <a:t>Online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Spam / Not Spam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Probability Customer Will Click on Ad</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lvl="0" indent="-457200" algn="l" rtl="0">
                        <a:spcBef>
                          <a:spcPts val="0"/>
                        </a:spcBef>
                        <a:spcAft>
                          <a:spcPts val="0"/>
                        </a:spcAft>
                        <a:buClr>
                          <a:schemeClr val="lt1"/>
                        </a:buClr>
                        <a:buSzPts val="3600"/>
                        <a:buChar char="●"/>
                      </a:pPr>
                      <a:r>
                        <a:rPr lang="en-US" sz="3600">
                          <a:solidFill>
                            <a:schemeClr val="lt1"/>
                          </a:solidFill>
                        </a:rPr>
                        <a:t>Group Articles into Categories</a:t>
                      </a:r>
                      <a:endParaRPr>
                        <a:solidFill>
                          <a:schemeClr val="dk1"/>
                        </a:solidFill>
                        <a:latin typeface="NVIDIA Sans"/>
                        <a:ea typeface="NVIDIA Sans"/>
                        <a:cs typeface="NVIDIA Sans"/>
                        <a:sym typeface="NVIDIA Sans"/>
                      </a:endParaRPr>
                    </a:p>
                    <a:p>
                      <a:pPr marL="457200" lvl="0" indent="-457200" algn="l" rtl="0">
                        <a:spcBef>
                          <a:spcPts val="0"/>
                        </a:spcBef>
                        <a:spcAft>
                          <a:spcPts val="0"/>
                        </a:spcAft>
                        <a:buClr>
                          <a:schemeClr val="lt1"/>
                        </a:buClr>
                        <a:buSzPts val="3600"/>
                        <a:buChar char="●"/>
                      </a:pPr>
                      <a:r>
                        <a:rPr lang="en-US" sz="3600">
                          <a:solidFill>
                            <a:schemeClr val="lt1"/>
                          </a:solidFill>
                        </a:rPr>
                        <a:t>Similar Search Results</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Financial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Credit Card Fraud</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Anomaly Detection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Telecom</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Customer Churn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r h="20106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Health Care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Probability of Readmission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Days of Hospital Stay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Patient Similarity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4"/>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Real Estate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House Price</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5"/>
                  </a:ext>
                </a:extLst>
              </a:tr>
              <a:tr h="2556000">
                <a:tc>
                  <a:txBody>
                    <a:bodyPr/>
                    <a:lstStyle/>
                    <a:p>
                      <a:pPr marL="0" marR="0" lvl="0" indent="0" algn="l" rtl="0">
                        <a:lnSpc>
                          <a:spcPct val="100000"/>
                        </a:lnSpc>
                        <a:spcBef>
                          <a:spcPts val="0"/>
                        </a:spcBef>
                        <a:spcAft>
                          <a:spcPts val="0"/>
                        </a:spcAft>
                        <a:buNone/>
                      </a:pPr>
                      <a:r>
                        <a:rPr lang="en-US" sz="3600">
                          <a:solidFill>
                            <a:schemeClr val="lt1"/>
                          </a:solidFill>
                        </a:rPr>
                        <a:t>Retail</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Prejudice Price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Forecast Sales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Sentiment Analysis</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Similar Customers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Product Similarity</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Customer Group</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Products Which Are Purchased Together</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717" name="Google Shape;717;p5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1100"/>
              <a:buFont typeface="Arial"/>
              <a:buNone/>
            </a:pPr>
            <a:r>
              <a:rPr lang="en-US"/>
              <a:t>Common Use Cases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56"/>
          <p:cNvPicPr preferRelativeResize="0"/>
          <p:nvPr/>
        </p:nvPicPr>
        <p:blipFill>
          <a:blip r:embed="rId3">
            <a:alphaModFix/>
          </a:blip>
          <a:stretch>
            <a:fillRect/>
          </a:stretch>
        </p:blipFill>
        <p:spPr>
          <a:xfrm>
            <a:off x="13438550" y="5716114"/>
            <a:ext cx="20622848" cy="11912526"/>
          </a:xfrm>
          <a:prstGeom prst="rect">
            <a:avLst/>
          </a:prstGeom>
          <a:noFill/>
          <a:ln>
            <a:noFill/>
          </a:ln>
        </p:spPr>
      </p:pic>
      <p:sp>
        <p:nvSpPr>
          <p:cNvPr id="724" name="Google Shape;724;p56"/>
          <p:cNvSpPr txBox="1">
            <a:spLocks noGrp="1"/>
          </p:cNvSpPr>
          <p:nvPr>
            <p:ph type="body" idx="2"/>
          </p:nvPr>
        </p:nvSpPr>
        <p:spPr>
          <a:xfrm>
            <a:off x="2514600" y="4846325"/>
            <a:ext cx="109239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Machine learning is not a linear process</a:t>
            </a:r>
            <a:endParaRPr/>
          </a:p>
          <a:p>
            <a:pPr marL="457200" lvl="0" indent="-508000" algn="l" rtl="0">
              <a:lnSpc>
                <a:spcPct val="200000"/>
              </a:lnSpc>
              <a:spcBef>
                <a:spcPts val="0"/>
              </a:spcBef>
              <a:spcAft>
                <a:spcPts val="0"/>
              </a:spcAft>
              <a:buSzPts val="4400"/>
              <a:buChar char="●"/>
            </a:pPr>
            <a:r>
              <a:rPr lang="en-US"/>
              <a:t>Benefits of accelerated data science workflows: </a:t>
            </a:r>
            <a:endParaRPr/>
          </a:p>
          <a:p>
            <a:pPr marL="914400" lvl="1" indent="-482600" algn="l" rtl="0">
              <a:lnSpc>
                <a:spcPct val="200000"/>
              </a:lnSpc>
              <a:spcBef>
                <a:spcPts val="0"/>
              </a:spcBef>
              <a:spcAft>
                <a:spcPts val="0"/>
              </a:spcAft>
              <a:buSzPts val="4000"/>
              <a:buChar char="○"/>
            </a:pPr>
            <a:r>
              <a:rPr lang="en-US"/>
              <a:t>Higher productivity</a:t>
            </a:r>
            <a:endParaRPr/>
          </a:p>
          <a:p>
            <a:pPr marL="914400" lvl="1" indent="-482600" algn="l" rtl="0">
              <a:lnSpc>
                <a:spcPct val="200000"/>
              </a:lnSpc>
              <a:spcBef>
                <a:spcPts val="0"/>
              </a:spcBef>
              <a:spcAft>
                <a:spcPts val="0"/>
              </a:spcAft>
              <a:buSzPts val="4000"/>
              <a:buChar char="○"/>
            </a:pPr>
            <a:r>
              <a:rPr lang="en-US"/>
              <a:t>More explorations and iterations can improve model accuracy and optimize inference performance</a:t>
            </a:r>
            <a:endParaRPr/>
          </a:p>
          <a:p>
            <a:pPr marL="914400" lvl="1" indent="-482600" algn="l" rtl="0">
              <a:lnSpc>
                <a:spcPct val="200000"/>
              </a:lnSpc>
              <a:spcBef>
                <a:spcPts val="0"/>
              </a:spcBef>
              <a:spcAft>
                <a:spcPts val="0"/>
              </a:spcAft>
              <a:buSzPts val="4000"/>
              <a:buChar char="○"/>
            </a:pPr>
            <a:r>
              <a:rPr lang="en-US"/>
              <a:t>Lower time to insight and total cost of ownership</a:t>
            </a:r>
            <a:endParaRPr/>
          </a:p>
        </p:txBody>
      </p:sp>
      <p:sp>
        <p:nvSpPr>
          <p:cNvPr id="725" name="Google Shape;725;p5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Lifecycle</a:t>
            </a:r>
            <a:endParaRPr/>
          </a:p>
        </p:txBody>
      </p:sp>
      <p:sp>
        <p:nvSpPr>
          <p:cNvPr id="726" name="Google Shape;726;p5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 development-&gt; evaluation -&gt; deployment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Evaluation</a:t>
            </a:r>
            <a:endParaRPr/>
          </a:p>
        </p:txBody>
      </p:sp>
      <p:sp>
        <p:nvSpPr>
          <p:cNvPr id="733" name="Google Shape;733;p5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a:t>Assessing the quality and performance of a trained machine learning model</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None/>
            </a:pPr>
            <a:endParaRPr/>
          </a:p>
        </p:txBody>
      </p:sp>
      <p:sp>
        <p:nvSpPr>
          <p:cNvPr id="734" name="Google Shape;734;p57"/>
          <p:cNvSpPr txBox="1">
            <a:spLocks noGrp="1"/>
          </p:cNvSpPr>
          <p:nvPr>
            <p:ph type="body" idx="2"/>
          </p:nvPr>
        </p:nvSpPr>
        <p:spPr>
          <a:xfrm>
            <a:off x="11875100" y="4846325"/>
            <a:ext cx="22186500" cy="13652100"/>
          </a:xfrm>
          <a:prstGeom prst="rect">
            <a:avLst/>
          </a:prstGeom>
        </p:spPr>
        <p:txBody>
          <a:bodyPr spcFirstLastPara="1" wrap="square" lIns="91425" tIns="45700" rIns="91425" bIns="45700" anchor="t" anchorCtr="0">
            <a:noAutofit/>
          </a:bodyPr>
          <a:lstStyle/>
          <a:p>
            <a:pPr marL="457200" lvl="0" indent="-508000" algn="l" rtl="0">
              <a:lnSpc>
                <a:spcPct val="150000"/>
              </a:lnSpc>
              <a:spcBef>
                <a:spcPts val="3000"/>
              </a:spcBef>
              <a:spcAft>
                <a:spcPts val="0"/>
              </a:spcAft>
              <a:buSzPts val="4400"/>
              <a:buChar char="●"/>
            </a:pPr>
            <a:r>
              <a:rPr lang="en-US"/>
              <a:t>Assessing the performance and quality of a trained machine learning model using different metrics and techniques</a:t>
            </a:r>
            <a:endParaRPr/>
          </a:p>
          <a:p>
            <a:pPr marL="457200" lvl="0" indent="-508000" algn="l" rtl="0">
              <a:lnSpc>
                <a:spcPct val="150000"/>
              </a:lnSpc>
              <a:spcBef>
                <a:spcPts val="0"/>
              </a:spcBef>
              <a:spcAft>
                <a:spcPts val="0"/>
              </a:spcAft>
              <a:buSzPts val="4400"/>
              <a:buChar char="●"/>
            </a:pPr>
            <a:r>
              <a:rPr lang="en-US"/>
              <a:t>To understand how well the model generalizes to unseen data and makes accurate predictions: </a:t>
            </a:r>
            <a:endParaRPr/>
          </a:p>
          <a:p>
            <a:pPr marL="914400" lvl="1" indent="-482600" algn="l" rtl="0">
              <a:lnSpc>
                <a:spcPct val="150000"/>
              </a:lnSpc>
              <a:spcBef>
                <a:spcPts val="0"/>
              </a:spcBef>
              <a:spcAft>
                <a:spcPts val="0"/>
              </a:spcAft>
              <a:buSzPts val="4000"/>
              <a:buChar char="○"/>
            </a:pPr>
            <a:r>
              <a:rPr lang="en-US"/>
              <a:t>Underfit</a:t>
            </a:r>
            <a:endParaRPr/>
          </a:p>
          <a:p>
            <a:pPr marL="914400" lvl="1" indent="-482600" algn="l" rtl="0">
              <a:lnSpc>
                <a:spcPct val="150000"/>
              </a:lnSpc>
              <a:spcBef>
                <a:spcPts val="0"/>
              </a:spcBef>
              <a:spcAft>
                <a:spcPts val="0"/>
              </a:spcAft>
              <a:buSzPts val="4000"/>
              <a:buChar char="○"/>
            </a:pPr>
            <a:r>
              <a:rPr lang="en-US"/>
              <a:t>Overfit</a:t>
            </a:r>
            <a:endParaRPr/>
          </a:p>
          <a:p>
            <a:pPr marL="914400" lvl="1" indent="-482600" algn="l" rtl="0">
              <a:lnSpc>
                <a:spcPct val="150000"/>
              </a:lnSpc>
              <a:spcBef>
                <a:spcPts val="0"/>
              </a:spcBef>
              <a:spcAft>
                <a:spcPts val="0"/>
              </a:spcAft>
              <a:buSzPts val="4000"/>
              <a:buChar char="○"/>
            </a:pPr>
            <a:r>
              <a:rPr lang="en-US"/>
              <a:t>Data leakage</a:t>
            </a:r>
            <a:endParaRPr/>
          </a:p>
          <a:p>
            <a:pPr marL="457200" lvl="0" indent="-508000" algn="l" rtl="0">
              <a:lnSpc>
                <a:spcPct val="150000"/>
              </a:lnSpc>
              <a:spcBef>
                <a:spcPts val="0"/>
              </a:spcBef>
              <a:spcAft>
                <a:spcPts val="0"/>
              </a:spcAft>
              <a:buSzPts val="4400"/>
              <a:buChar char="●"/>
            </a:pPr>
            <a:r>
              <a:rPr lang="en-US"/>
              <a:t>Employing appropriate metrics based on the type of problem:</a:t>
            </a:r>
            <a:endParaRPr/>
          </a:p>
          <a:p>
            <a:pPr marL="914400" lvl="1" indent="-482600" algn="l" rtl="0">
              <a:lnSpc>
                <a:spcPct val="150000"/>
              </a:lnSpc>
              <a:spcBef>
                <a:spcPts val="0"/>
              </a:spcBef>
              <a:spcAft>
                <a:spcPts val="0"/>
              </a:spcAft>
              <a:buSzPts val="4000"/>
              <a:buChar char="○"/>
            </a:pPr>
            <a:r>
              <a:rPr lang="en-US"/>
              <a:t>Classification: </a:t>
            </a:r>
            <a:r>
              <a:rPr lang="en-US" b="1"/>
              <a:t>accuracy</a:t>
            </a:r>
            <a:r>
              <a:rPr lang="en-US"/>
              <a:t>, </a:t>
            </a:r>
            <a:r>
              <a:rPr lang="en-US" b="1"/>
              <a:t>precision</a:t>
            </a:r>
            <a:r>
              <a:rPr lang="en-US"/>
              <a:t>, </a:t>
            </a:r>
            <a:r>
              <a:rPr lang="en-US" b="1"/>
              <a:t>recall</a:t>
            </a:r>
            <a:r>
              <a:rPr lang="en-US"/>
              <a:t>, </a:t>
            </a:r>
            <a:r>
              <a:rPr lang="en-US" b="1"/>
              <a:t>F1-score</a:t>
            </a:r>
            <a:r>
              <a:rPr lang="en-US"/>
              <a:t>, </a:t>
            </a:r>
            <a:r>
              <a:rPr lang="en-US" b="1"/>
              <a:t>ROC-AUC</a:t>
            </a:r>
            <a:r>
              <a:rPr lang="en-US"/>
              <a:t>, </a:t>
            </a:r>
            <a:r>
              <a:rPr lang="en-US" b="1"/>
              <a:t>confusion matrix</a:t>
            </a:r>
            <a:endParaRPr b="1"/>
          </a:p>
          <a:p>
            <a:pPr marL="914400" lvl="1" indent="-482600" algn="l" rtl="0">
              <a:lnSpc>
                <a:spcPct val="150000"/>
              </a:lnSpc>
              <a:spcBef>
                <a:spcPts val="0"/>
              </a:spcBef>
              <a:spcAft>
                <a:spcPts val="0"/>
              </a:spcAft>
              <a:buSzPts val="4000"/>
              <a:buChar char="○"/>
            </a:pPr>
            <a:r>
              <a:rPr lang="en-US"/>
              <a:t>Regression: </a:t>
            </a:r>
            <a:r>
              <a:rPr lang="en-US" b="1"/>
              <a:t>R-squared</a:t>
            </a:r>
            <a:r>
              <a:rPr lang="en-US"/>
              <a:t>, </a:t>
            </a:r>
            <a:r>
              <a:rPr lang="en-US" b="1"/>
              <a:t>MSE</a:t>
            </a:r>
            <a:r>
              <a:rPr lang="en-US"/>
              <a:t>, </a:t>
            </a:r>
            <a:r>
              <a:rPr lang="en-US" b="1"/>
              <a:t>RMSE</a:t>
            </a:r>
            <a:r>
              <a:rPr lang="en-US"/>
              <a:t>, </a:t>
            </a:r>
            <a:r>
              <a:rPr lang="en-US" b="1"/>
              <a:t>MA</a:t>
            </a:r>
            <a:endParaRPr b="1"/>
          </a:p>
          <a:p>
            <a:pPr marL="457200" lvl="0" indent="-508000" algn="l" rtl="0">
              <a:lnSpc>
                <a:spcPct val="150000"/>
              </a:lnSpc>
              <a:spcBef>
                <a:spcPts val="0"/>
              </a:spcBef>
              <a:spcAft>
                <a:spcPts val="0"/>
              </a:spcAft>
              <a:buSzPts val="4400"/>
              <a:buChar char="●"/>
            </a:pPr>
            <a:r>
              <a:rPr lang="en-US"/>
              <a:t>Using techniques likes: </a:t>
            </a:r>
            <a:endParaRPr/>
          </a:p>
          <a:p>
            <a:pPr marL="914400" lvl="1" indent="-482600" algn="l" rtl="0">
              <a:lnSpc>
                <a:spcPct val="150000"/>
              </a:lnSpc>
              <a:spcBef>
                <a:spcPts val="0"/>
              </a:spcBef>
              <a:spcAft>
                <a:spcPts val="0"/>
              </a:spcAft>
              <a:buSzPts val="4000"/>
              <a:buChar char="○"/>
            </a:pPr>
            <a:r>
              <a:rPr lang="en-US"/>
              <a:t>Cross-validation</a:t>
            </a:r>
            <a:endParaRPr/>
          </a:p>
          <a:p>
            <a:pPr marL="914400" lvl="1" indent="-482600" algn="l" rtl="0">
              <a:lnSpc>
                <a:spcPct val="150000"/>
              </a:lnSpc>
              <a:spcBef>
                <a:spcPts val="0"/>
              </a:spcBef>
              <a:spcAft>
                <a:spcPts val="0"/>
              </a:spcAft>
              <a:buSzPts val="4000"/>
              <a:buChar char="○"/>
            </a:pPr>
            <a:r>
              <a:rPr lang="en-US"/>
              <a:t>Holdout validation</a:t>
            </a:r>
            <a:endParaRPr/>
          </a:p>
          <a:p>
            <a:pPr marL="914400" lvl="1" indent="-482600" algn="l" rtl="0">
              <a:lnSpc>
                <a:spcPct val="150000"/>
              </a:lnSpc>
              <a:spcBef>
                <a:spcPts val="0"/>
              </a:spcBef>
              <a:spcAft>
                <a:spcPts val="0"/>
              </a:spcAft>
              <a:buSzPts val="4000"/>
              <a:buChar char="○"/>
            </a:pPr>
            <a:r>
              <a:rPr lang="en-US"/>
              <a:t>Bootstrapping</a:t>
            </a:r>
            <a:endParaRPr/>
          </a:p>
          <a:p>
            <a:pPr marL="0" lvl="0" indent="0" algn="l" rtl="0">
              <a:lnSpc>
                <a:spcPct val="150000"/>
              </a:lnSpc>
              <a:spcBef>
                <a:spcPts val="3000"/>
              </a:spcBef>
              <a:spcAft>
                <a:spcPts val="0"/>
              </a:spcAft>
              <a:buNone/>
            </a:pPr>
            <a:endParaRPr/>
          </a:p>
        </p:txBody>
      </p:sp>
      <p:sp>
        <p:nvSpPr>
          <p:cNvPr id="735" name="Google Shape;735;p57"/>
          <p:cNvSpPr/>
          <p:nvPr/>
        </p:nvSpPr>
        <p:spPr>
          <a:xfrm>
            <a:off x="2514600" y="9355025"/>
            <a:ext cx="8139300" cy="46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0"/>
              <a:t>Accuracy</a:t>
            </a:r>
            <a:endParaRPr sz="10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Evaluation</a:t>
            </a:r>
            <a:endParaRPr/>
          </a:p>
        </p:txBody>
      </p:sp>
      <p:sp>
        <p:nvSpPr>
          <p:cNvPr id="742" name="Google Shape;742;p5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Assessing the quality and performance of a trained machine learning model</a:t>
            </a:r>
            <a:endParaRPr/>
          </a:p>
        </p:txBody>
      </p:sp>
      <p:sp>
        <p:nvSpPr>
          <p:cNvPr id="743" name="Google Shape;743;p58"/>
          <p:cNvSpPr txBox="1">
            <a:spLocks noGrp="1"/>
          </p:cNvSpPr>
          <p:nvPr>
            <p:ph type="body" idx="2"/>
          </p:nvPr>
        </p:nvSpPr>
        <p:spPr>
          <a:xfrm>
            <a:off x="2514600" y="4846325"/>
            <a:ext cx="221562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b="1"/>
              <a:t>Latency</a:t>
            </a:r>
            <a:r>
              <a:rPr lang="en-US"/>
              <a:t>: the time it takes for a model to generate predictions or outputs when given input data</a:t>
            </a:r>
            <a:endParaRPr/>
          </a:p>
          <a:p>
            <a:pPr marL="457200" lvl="0" indent="-508000" algn="l" rtl="0">
              <a:lnSpc>
                <a:spcPct val="200000"/>
              </a:lnSpc>
              <a:spcBef>
                <a:spcPts val="0"/>
              </a:spcBef>
              <a:spcAft>
                <a:spcPts val="0"/>
              </a:spcAft>
              <a:buSzPts val="4400"/>
              <a:buChar char="●"/>
            </a:pPr>
            <a:r>
              <a:rPr lang="en-US" b="1"/>
              <a:t>Throughput</a:t>
            </a:r>
            <a:r>
              <a:rPr lang="en-US"/>
              <a:t>: the amount of outputs it can perform in a given time, which is important for applications handling large volumes of data</a:t>
            </a:r>
            <a:endParaRPr/>
          </a:p>
          <a:p>
            <a:pPr marL="457200" lvl="0" indent="-508000" algn="l" rtl="0">
              <a:lnSpc>
                <a:spcPct val="200000"/>
              </a:lnSpc>
              <a:spcBef>
                <a:spcPts val="0"/>
              </a:spcBef>
              <a:spcAft>
                <a:spcPts val="0"/>
              </a:spcAft>
              <a:buSzPts val="4400"/>
              <a:buChar char="●"/>
            </a:pPr>
            <a:r>
              <a:rPr lang="en-US"/>
              <a:t>Ensuring that optimizations for speed don't significantly degrade the model's accuracy or performance on its intended task</a:t>
            </a:r>
            <a:endParaRPr/>
          </a:p>
          <a:p>
            <a:pPr marL="457200" lvl="0" indent="-508000" algn="l" rtl="0">
              <a:lnSpc>
                <a:spcPct val="200000"/>
              </a:lnSpc>
              <a:spcBef>
                <a:spcPts val="0"/>
              </a:spcBef>
              <a:spcAft>
                <a:spcPts val="0"/>
              </a:spcAft>
              <a:buSzPts val="4400"/>
              <a:buChar char="●"/>
            </a:pPr>
            <a:r>
              <a:rPr lang="en-US"/>
              <a:t>Evaluating how well the inference performance scales with increasing data volumes or concurrent requests</a:t>
            </a:r>
            <a:endParaRPr/>
          </a:p>
        </p:txBody>
      </p:sp>
      <p:sp>
        <p:nvSpPr>
          <p:cNvPr id="744" name="Google Shape;744;p58"/>
          <p:cNvSpPr/>
          <p:nvPr/>
        </p:nvSpPr>
        <p:spPr>
          <a:xfrm>
            <a:off x="25922100" y="9355025"/>
            <a:ext cx="8139300" cy="46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a:t>Inference Performance</a:t>
            </a:r>
            <a:endParaRPr sz="7000"/>
          </a:p>
          <a:p>
            <a:pPr marL="457200" lvl="0" indent="-673100" algn="ctr" rtl="0">
              <a:spcBef>
                <a:spcPts val="0"/>
              </a:spcBef>
              <a:spcAft>
                <a:spcPts val="0"/>
              </a:spcAft>
              <a:buSzPts val="7000"/>
              <a:buChar char="●"/>
            </a:pPr>
            <a:r>
              <a:rPr lang="en-US" sz="7000"/>
              <a:t>Low Latency</a:t>
            </a:r>
            <a:endParaRPr sz="7000"/>
          </a:p>
          <a:p>
            <a:pPr marL="457200" lvl="0" indent="-673100" algn="ctr" rtl="0">
              <a:spcBef>
                <a:spcPts val="0"/>
              </a:spcBef>
              <a:spcAft>
                <a:spcPts val="0"/>
              </a:spcAft>
              <a:buSzPts val="7000"/>
              <a:buChar char="●"/>
            </a:pPr>
            <a:r>
              <a:rPr lang="en-US" sz="7000"/>
              <a:t>High Throughput</a:t>
            </a:r>
            <a:endParaRPr sz="7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5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Evaluation</a:t>
            </a:r>
            <a:endParaRPr/>
          </a:p>
        </p:txBody>
      </p:sp>
      <p:sp>
        <p:nvSpPr>
          <p:cNvPr id="751" name="Google Shape;751;p5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Finding the balance between speed and accuracy</a:t>
            </a:r>
            <a:endParaRPr/>
          </a:p>
        </p:txBody>
      </p:sp>
      <p:sp>
        <p:nvSpPr>
          <p:cNvPr id="752" name="Google Shape;752;p59"/>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ctr" anchorCtr="0">
            <a:noAutofit/>
          </a:bodyPr>
          <a:lstStyle/>
          <a:p>
            <a:pPr marL="0" lvl="0" indent="0" algn="ctr" rtl="0">
              <a:spcBef>
                <a:spcPts val="3000"/>
              </a:spcBef>
              <a:spcAft>
                <a:spcPts val="0"/>
              </a:spcAft>
              <a:buNone/>
            </a:pPr>
            <a:r>
              <a:rPr lang="en-US" sz="5100"/>
              <a:t>Larger and More Complex Models = Higher Accuracy = Lower Inference Performance</a:t>
            </a:r>
            <a:endParaRPr sz="5100"/>
          </a:p>
          <a:p>
            <a:pPr marL="0" lvl="0" indent="0" algn="ctr" rtl="0">
              <a:spcBef>
                <a:spcPts val="3000"/>
              </a:spcBef>
              <a:spcAft>
                <a:spcPts val="0"/>
              </a:spcAft>
              <a:buNone/>
            </a:pPr>
            <a:endParaRPr sz="5100"/>
          </a:p>
          <a:p>
            <a:pPr marL="0" lvl="0" indent="0" algn="ctr" rtl="0">
              <a:spcBef>
                <a:spcPts val="3000"/>
              </a:spcBef>
              <a:spcAft>
                <a:spcPts val="0"/>
              </a:spcAft>
              <a:buNone/>
            </a:pPr>
            <a:endParaRPr sz="5100"/>
          </a:p>
          <a:p>
            <a:pPr marL="0" lvl="0" indent="0" algn="ctr" rtl="0">
              <a:spcBef>
                <a:spcPts val="3000"/>
              </a:spcBef>
              <a:spcAft>
                <a:spcPts val="0"/>
              </a:spcAft>
              <a:buNone/>
            </a:pPr>
            <a:endParaRPr sz="5100"/>
          </a:p>
          <a:p>
            <a:pPr marL="0" lvl="0" indent="0" algn="ctr" rtl="0">
              <a:spcBef>
                <a:spcPts val="3000"/>
              </a:spcBef>
              <a:spcAft>
                <a:spcPts val="0"/>
              </a:spcAft>
              <a:buNone/>
            </a:pPr>
            <a:endParaRPr sz="5100"/>
          </a:p>
          <a:p>
            <a:pPr marL="0" lvl="0" indent="0" algn="ctr" rtl="0">
              <a:spcBef>
                <a:spcPts val="3000"/>
              </a:spcBef>
              <a:spcAft>
                <a:spcPts val="0"/>
              </a:spcAft>
              <a:buClr>
                <a:schemeClr val="lt1"/>
              </a:buClr>
              <a:buSzPts val="1100"/>
              <a:buFont typeface="Arial"/>
              <a:buNone/>
            </a:pPr>
            <a:endParaRPr sz="5100"/>
          </a:p>
          <a:p>
            <a:pPr marL="0" lvl="0" indent="0" algn="l" rtl="0">
              <a:spcBef>
                <a:spcPts val="3000"/>
              </a:spcBef>
              <a:spcAft>
                <a:spcPts val="0"/>
              </a:spcAft>
              <a:buClr>
                <a:schemeClr val="lt1"/>
              </a:buClr>
              <a:buSzPts val="1100"/>
              <a:buFont typeface="Arial"/>
              <a:buNone/>
            </a:pPr>
            <a:endParaRPr/>
          </a:p>
          <a:p>
            <a:pPr marL="0" lvl="0" indent="0" algn="l" rtl="0">
              <a:spcBef>
                <a:spcPts val="3000"/>
              </a:spcBef>
              <a:spcAft>
                <a:spcPts val="0"/>
              </a:spcAft>
              <a:buNone/>
            </a:pPr>
            <a:endParaRPr/>
          </a:p>
        </p:txBody>
      </p:sp>
      <p:sp>
        <p:nvSpPr>
          <p:cNvPr id="753" name="Google Shape;753;p59"/>
          <p:cNvSpPr/>
          <p:nvPr/>
        </p:nvSpPr>
        <p:spPr>
          <a:xfrm>
            <a:off x="16916400" y="13989725"/>
            <a:ext cx="2743200" cy="27432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4" name="Google Shape;754;p59"/>
          <p:cNvSpPr/>
          <p:nvPr/>
        </p:nvSpPr>
        <p:spPr>
          <a:xfrm>
            <a:off x="25922100" y="9355025"/>
            <a:ext cx="8139300" cy="46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a:t>Inference Performance</a:t>
            </a:r>
            <a:endParaRPr sz="7000"/>
          </a:p>
          <a:p>
            <a:pPr marL="457200" lvl="0" indent="-673100" algn="ctr" rtl="0">
              <a:spcBef>
                <a:spcPts val="0"/>
              </a:spcBef>
              <a:spcAft>
                <a:spcPts val="0"/>
              </a:spcAft>
              <a:buSzPts val="7000"/>
              <a:buChar char="●"/>
            </a:pPr>
            <a:r>
              <a:rPr lang="en-US" sz="7000"/>
              <a:t>Low Latency</a:t>
            </a:r>
            <a:endParaRPr sz="7000"/>
          </a:p>
          <a:p>
            <a:pPr marL="457200" lvl="0" indent="-673100" algn="ctr" rtl="0">
              <a:spcBef>
                <a:spcPts val="0"/>
              </a:spcBef>
              <a:spcAft>
                <a:spcPts val="0"/>
              </a:spcAft>
              <a:buSzPts val="7000"/>
              <a:buChar char="●"/>
            </a:pPr>
            <a:r>
              <a:rPr lang="en-US" sz="7000"/>
              <a:t>High Throughput</a:t>
            </a:r>
            <a:endParaRPr sz="7000"/>
          </a:p>
        </p:txBody>
      </p:sp>
      <p:sp>
        <p:nvSpPr>
          <p:cNvPr id="755" name="Google Shape;755;p59"/>
          <p:cNvSpPr/>
          <p:nvPr/>
        </p:nvSpPr>
        <p:spPr>
          <a:xfrm>
            <a:off x="2514600" y="9355025"/>
            <a:ext cx="8139300" cy="4634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0"/>
              <a:t>Accuracy</a:t>
            </a:r>
            <a:endParaRPr sz="10000"/>
          </a:p>
        </p:txBody>
      </p:sp>
      <p:cxnSp>
        <p:nvCxnSpPr>
          <p:cNvPr id="756" name="Google Shape;756;p59"/>
          <p:cNvCxnSpPr/>
          <p:nvPr/>
        </p:nvCxnSpPr>
        <p:spPr>
          <a:xfrm>
            <a:off x="2514600" y="13989725"/>
            <a:ext cx="31546800" cy="0"/>
          </a:xfrm>
          <a:prstGeom prst="straightConnector1">
            <a:avLst/>
          </a:prstGeom>
          <a:noFill/>
          <a:ln w="152400"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Deployment</a:t>
            </a:r>
            <a:endParaRPr/>
          </a:p>
        </p:txBody>
      </p:sp>
      <p:sp>
        <p:nvSpPr>
          <p:cNvPr id="763" name="Google Shape;763;p6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On-device vs. server-based</a:t>
            </a:r>
            <a:endParaRPr/>
          </a:p>
        </p:txBody>
      </p:sp>
      <p:sp>
        <p:nvSpPr>
          <p:cNvPr id="764" name="Google Shape;764;p60"/>
          <p:cNvSpPr txBox="1">
            <a:spLocks noGrp="1"/>
          </p:cNvSpPr>
          <p:nvPr>
            <p:ph type="body" idx="2"/>
          </p:nvPr>
        </p:nvSpPr>
        <p:spPr>
          <a:xfrm>
            <a:off x="2514600" y="4846320"/>
            <a:ext cx="31546800" cy="13652100"/>
          </a:xfrm>
          <a:prstGeom prst="rect">
            <a:avLst/>
          </a:prstGeom>
          <a:ln>
            <a:noFill/>
          </a:ln>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765" name="Google Shape;765;p60"/>
          <p:cNvPicPr preferRelativeResize="0"/>
          <p:nvPr/>
        </p:nvPicPr>
        <p:blipFill rotWithShape="1">
          <a:blip r:embed="rId3">
            <a:alphaModFix amt="10000"/>
          </a:blip>
          <a:srcRect l="40821"/>
          <a:stretch/>
        </p:blipFill>
        <p:spPr>
          <a:xfrm>
            <a:off x="15392399" y="6008725"/>
            <a:ext cx="18669002" cy="11327301"/>
          </a:xfrm>
          <a:prstGeom prst="rect">
            <a:avLst/>
          </a:prstGeom>
          <a:noFill/>
          <a:ln>
            <a:noFill/>
          </a:ln>
        </p:spPr>
      </p:pic>
      <p:cxnSp>
        <p:nvCxnSpPr>
          <p:cNvPr id="766" name="Google Shape;766;p60"/>
          <p:cNvCxnSpPr/>
          <p:nvPr/>
        </p:nvCxnSpPr>
        <p:spPr>
          <a:xfrm>
            <a:off x="15392400" y="4846320"/>
            <a:ext cx="0" cy="13652100"/>
          </a:xfrm>
          <a:prstGeom prst="straightConnector1">
            <a:avLst/>
          </a:prstGeom>
          <a:noFill/>
          <a:ln w="228600" cap="flat" cmpd="sng">
            <a:solidFill>
              <a:schemeClr val="dk2"/>
            </a:solidFill>
            <a:prstDash val="solid"/>
            <a:round/>
            <a:headEnd type="none" w="med" len="med"/>
            <a:tailEnd type="none" w="med" len="med"/>
          </a:ln>
        </p:spPr>
      </p:cxnSp>
      <p:pic>
        <p:nvPicPr>
          <p:cNvPr id="767" name="Google Shape;767;p60"/>
          <p:cNvPicPr preferRelativeResize="0"/>
          <p:nvPr/>
        </p:nvPicPr>
        <p:blipFill rotWithShape="1">
          <a:blip r:embed="rId3">
            <a:alphaModFix/>
          </a:blip>
          <a:srcRect r="59178"/>
          <a:stretch/>
        </p:blipFill>
        <p:spPr>
          <a:xfrm>
            <a:off x="2514600" y="6008725"/>
            <a:ext cx="12877801" cy="11327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Deployment</a:t>
            </a:r>
            <a:endParaRPr/>
          </a:p>
        </p:txBody>
      </p:sp>
      <p:sp>
        <p:nvSpPr>
          <p:cNvPr id="774" name="Google Shape;774;p6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On-device vs. server-based</a:t>
            </a:r>
            <a:endParaRPr/>
          </a:p>
        </p:txBody>
      </p:sp>
      <p:sp>
        <p:nvSpPr>
          <p:cNvPr id="775" name="Google Shape;775;p6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776" name="Google Shape;776;p61"/>
          <p:cNvPicPr preferRelativeResize="0"/>
          <p:nvPr/>
        </p:nvPicPr>
        <p:blipFill rotWithShape="1">
          <a:blip r:embed="rId3">
            <a:alphaModFix/>
          </a:blip>
          <a:srcRect l="40821"/>
          <a:stretch/>
        </p:blipFill>
        <p:spPr>
          <a:xfrm>
            <a:off x="15392399" y="6008725"/>
            <a:ext cx="18669002" cy="11327301"/>
          </a:xfrm>
          <a:prstGeom prst="rect">
            <a:avLst/>
          </a:prstGeom>
          <a:noFill/>
          <a:ln>
            <a:noFill/>
          </a:ln>
        </p:spPr>
      </p:pic>
      <p:cxnSp>
        <p:nvCxnSpPr>
          <p:cNvPr id="777" name="Google Shape;777;p61"/>
          <p:cNvCxnSpPr/>
          <p:nvPr/>
        </p:nvCxnSpPr>
        <p:spPr>
          <a:xfrm>
            <a:off x="15392400" y="4846320"/>
            <a:ext cx="0" cy="13652100"/>
          </a:xfrm>
          <a:prstGeom prst="straightConnector1">
            <a:avLst/>
          </a:prstGeom>
          <a:noFill/>
          <a:ln w="228600" cap="flat" cmpd="sng">
            <a:solidFill>
              <a:schemeClr val="dk2"/>
            </a:solidFill>
            <a:prstDash val="solid"/>
            <a:round/>
            <a:headEnd type="none" w="med" len="med"/>
            <a:tailEnd type="none" w="med" len="med"/>
          </a:ln>
        </p:spPr>
      </p:cxnSp>
      <p:pic>
        <p:nvPicPr>
          <p:cNvPr id="778" name="Google Shape;778;p61"/>
          <p:cNvPicPr preferRelativeResize="0"/>
          <p:nvPr/>
        </p:nvPicPr>
        <p:blipFill rotWithShape="1">
          <a:blip r:embed="rId3">
            <a:alphaModFix amt="10000"/>
          </a:blip>
          <a:srcRect r="59178"/>
          <a:stretch/>
        </p:blipFill>
        <p:spPr>
          <a:xfrm>
            <a:off x="2514600" y="6008725"/>
            <a:ext cx="12877801" cy="11327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Triton Inference Server</a:t>
            </a:r>
            <a:endParaRPr/>
          </a:p>
        </p:txBody>
      </p:sp>
      <p:sp>
        <p:nvSpPr>
          <p:cNvPr id="785" name="Google Shape;785;p6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3000"/>
              </a:spcBef>
              <a:spcAft>
                <a:spcPts val="0"/>
              </a:spcAft>
              <a:buClr>
                <a:schemeClr val="lt1"/>
              </a:buClr>
              <a:buSzPts val="1100"/>
              <a:buFont typeface="Arial"/>
              <a:buNone/>
            </a:pPr>
            <a:r>
              <a:rPr lang="en-US"/>
              <a:t>Open-source inference serving software that is designed for deploying AI models at scale</a:t>
            </a:r>
            <a:endParaRPr/>
          </a:p>
          <a:p>
            <a:pPr marL="0" lvl="0" indent="0" algn="ctr" rtl="0">
              <a:spcBef>
                <a:spcPts val="0"/>
              </a:spcBef>
              <a:spcAft>
                <a:spcPts val="0"/>
              </a:spcAft>
              <a:buNone/>
            </a:pPr>
            <a:endParaRPr/>
          </a:p>
        </p:txBody>
      </p:sp>
      <p:sp>
        <p:nvSpPr>
          <p:cNvPr id="786" name="Google Shape;786;p62"/>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Clr>
                <a:schemeClr val="lt1"/>
              </a:buClr>
              <a:buSzPts val="1100"/>
              <a:buFont typeface="Arial"/>
              <a:buNone/>
            </a:pPr>
            <a:r>
              <a:rPr lang="en-US" sz="3900" b="1"/>
              <a:t>Key Features:</a:t>
            </a:r>
            <a:endParaRPr sz="3900" b="1"/>
          </a:p>
          <a:p>
            <a:pPr marL="457200" lvl="0" indent="-476250" algn="l" rtl="0">
              <a:spcBef>
                <a:spcPts val="3000"/>
              </a:spcBef>
              <a:spcAft>
                <a:spcPts val="0"/>
              </a:spcAft>
              <a:buSzPts val="3900"/>
              <a:buChar char="●"/>
            </a:pPr>
            <a:r>
              <a:rPr lang="en-US" sz="3900"/>
              <a:t>Multi-framework support (TensorFlow, PyTorch, ONNX, etc.)</a:t>
            </a:r>
            <a:endParaRPr sz="3900"/>
          </a:p>
          <a:p>
            <a:pPr marL="457200" lvl="0" indent="-476250" algn="l" rtl="0">
              <a:spcBef>
                <a:spcPts val="0"/>
              </a:spcBef>
              <a:spcAft>
                <a:spcPts val="0"/>
              </a:spcAft>
              <a:buSzPts val="3900"/>
              <a:buChar char="●"/>
            </a:pPr>
            <a:r>
              <a:rPr lang="en-US" sz="3900"/>
              <a:t>Concurrent model execution</a:t>
            </a:r>
            <a:endParaRPr sz="3900"/>
          </a:p>
          <a:p>
            <a:pPr marL="457200" lvl="0" indent="-476250" algn="l" rtl="0">
              <a:spcBef>
                <a:spcPts val="0"/>
              </a:spcBef>
              <a:spcAft>
                <a:spcPts val="0"/>
              </a:spcAft>
              <a:buSzPts val="3900"/>
              <a:buChar char="●"/>
            </a:pPr>
            <a:r>
              <a:rPr lang="en-US" sz="3900"/>
              <a:t>Dynamic batching for improved performance</a:t>
            </a:r>
            <a:endParaRPr sz="3900"/>
          </a:p>
          <a:p>
            <a:pPr marL="457200" lvl="0" indent="-476250" algn="l" rtl="0">
              <a:spcBef>
                <a:spcPts val="0"/>
              </a:spcBef>
              <a:spcAft>
                <a:spcPts val="0"/>
              </a:spcAft>
              <a:buSzPts val="3900"/>
              <a:buChar char="●"/>
            </a:pPr>
            <a:r>
              <a:rPr lang="en-US" sz="3900"/>
              <a:t>Model versioning and ensembling</a:t>
            </a:r>
            <a:endParaRPr sz="3900"/>
          </a:p>
          <a:p>
            <a:pPr marL="0" lvl="0" indent="0" algn="l" rtl="0">
              <a:spcBef>
                <a:spcPts val="3000"/>
              </a:spcBef>
              <a:spcAft>
                <a:spcPts val="0"/>
              </a:spcAft>
              <a:buClr>
                <a:schemeClr val="lt1"/>
              </a:buClr>
              <a:buSzPts val="1100"/>
              <a:buFont typeface="Arial"/>
              <a:buNone/>
            </a:pPr>
            <a:endParaRPr sz="3900"/>
          </a:p>
          <a:p>
            <a:pPr marL="0" lvl="0" indent="0" algn="l" rtl="0">
              <a:spcBef>
                <a:spcPts val="3000"/>
              </a:spcBef>
              <a:spcAft>
                <a:spcPts val="0"/>
              </a:spcAft>
              <a:buClr>
                <a:schemeClr val="lt1"/>
              </a:buClr>
              <a:buSzPts val="1100"/>
              <a:buFont typeface="Arial"/>
              <a:buNone/>
            </a:pPr>
            <a:r>
              <a:rPr lang="en-US" sz="3900" b="1"/>
              <a:t>Benefits for Data Scientists:</a:t>
            </a:r>
            <a:endParaRPr sz="3900" b="1"/>
          </a:p>
          <a:p>
            <a:pPr marL="457200" lvl="0" indent="-476250" algn="l" rtl="0">
              <a:spcBef>
                <a:spcPts val="3000"/>
              </a:spcBef>
              <a:spcAft>
                <a:spcPts val="0"/>
              </a:spcAft>
              <a:buSzPts val="3900"/>
              <a:buChar char="●"/>
            </a:pPr>
            <a:r>
              <a:rPr lang="en-US" sz="3900"/>
              <a:t>Simplifies model deployment in production environments</a:t>
            </a:r>
            <a:endParaRPr sz="3900"/>
          </a:p>
          <a:p>
            <a:pPr marL="457200" lvl="0" indent="-476250" algn="l" rtl="0">
              <a:spcBef>
                <a:spcPts val="0"/>
              </a:spcBef>
              <a:spcAft>
                <a:spcPts val="0"/>
              </a:spcAft>
              <a:buSzPts val="3900"/>
              <a:buChar char="●"/>
            </a:pPr>
            <a:r>
              <a:rPr lang="en-US" sz="3900"/>
              <a:t>Enables efficient scaling of machine learning models</a:t>
            </a:r>
            <a:endParaRPr sz="3900"/>
          </a:p>
          <a:p>
            <a:pPr marL="457200" lvl="0" indent="-476250" algn="l" rtl="0">
              <a:spcBef>
                <a:spcPts val="0"/>
              </a:spcBef>
              <a:spcAft>
                <a:spcPts val="0"/>
              </a:spcAft>
              <a:buSzPts val="3900"/>
              <a:buChar char="●"/>
            </a:pPr>
            <a:r>
              <a:rPr lang="en-US" sz="3900"/>
              <a:t>Provides a consistent interface across different ML frameworks</a:t>
            </a:r>
            <a:endParaRPr sz="3900"/>
          </a:p>
          <a:p>
            <a:pPr marL="0" lvl="0" indent="0" algn="l" rtl="0">
              <a:spcBef>
                <a:spcPts val="30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Triton Inference Server - Performance Analyzer</a:t>
            </a:r>
            <a:endParaRPr/>
          </a:p>
        </p:txBody>
      </p:sp>
      <p:sp>
        <p:nvSpPr>
          <p:cNvPr id="793" name="Google Shape;793;p6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Command-line tool for benchmarking and analyzing Triton server performance</a:t>
            </a:r>
            <a:endParaRPr/>
          </a:p>
        </p:txBody>
      </p:sp>
      <p:sp>
        <p:nvSpPr>
          <p:cNvPr id="794" name="Google Shape;794;p63"/>
          <p:cNvSpPr txBox="1">
            <a:spLocks noGrp="1"/>
          </p:cNvSpPr>
          <p:nvPr>
            <p:ph type="body" idx="2"/>
          </p:nvPr>
        </p:nvSpPr>
        <p:spPr>
          <a:xfrm>
            <a:off x="2514600" y="469537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sz="3900" b="1"/>
              <a:t>Key Capabilities</a:t>
            </a:r>
            <a:endParaRPr sz="3900" b="1"/>
          </a:p>
          <a:p>
            <a:pPr marL="457200" lvl="0" indent="-476250" algn="l" rtl="0">
              <a:spcBef>
                <a:spcPts val="3000"/>
              </a:spcBef>
              <a:spcAft>
                <a:spcPts val="0"/>
              </a:spcAft>
              <a:buSzPts val="3900"/>
              <a:buChar char="●"/>
            </a:pPr>
            <a:r>
              <a:rPr lang="en-US" sz="3900"/>
              <a:t>Measures throughput, latency, and other performance metrics</a:t>
            </a:r>
            <a:endParaRPr sz="3900"/>
          </a:p>
          <a:p>
            <a:pPr marL="457200" lvl="0" indent="-476250" algn="l" rtl="0">
              <a:spcBef>
                <a:spcPts val="0"/>
              </a:spcBef>
              <a:spcAft>
                <a:spcPts val="0"/>
              </a:spcAft>
              <a:buSzPts val="3900"/>
              <a:buChar char="●"/>
            </a:pPr>
            <a:r>
              <a:rPr lang="en-US" sz="3900"/>
              <a:t>Supports various input data types and shapes</a:t>
            </a:r>
            <a:endParaRPr sz="3900"/>
          </a:p>
          <a:p>
            <a:pPr marL="457200" lvl="0" indent="-476250" algn="l" rtl="0">
              <a:spcBef>
                <a:spcPts val="0"/>
              </a:spcBef>
              <a:spcAft>
                <a:spcPts val="0"/>
              </a:spcAft>
              <a:buSzPts val="3900"/>
              <a:buChar char="●"/>
            </a:pPr>
            <a:r>
              <a:rPr lang="en-US" sz="3900"/>
              <a:t>Allows customization of test parameters (batch size, concurrency, etc.)</a:t>
            </a:r>
            <a:endParaRPr sz="3900"/>
          </a:p>
          <a:p>
            <a:pPr marL="0" lvl="0" indent="0" algn="l" rtl="0">
              <a:spcBef>
                <a:spcPts val="3000"/>
              </a:spcBef>
              <a:spcAft>
                <a:spcPts val="0"/>
              </a:spcAft>
              <a:buNone/>
            </a:pPr>
            <a:endParaRPr sz="3900"/>
          </a:p>
          <a:p>
            <a:pPr marL="0" lvl="0" indent="0" algn="l" rtl="0">
              <a:spcBef>
                <a:spcPts val="3000"/>
              </a:spcBef>
              <a:spcAft>
                <a:spcPts val="0"/>
              </a:spcAft>
              <a:buClr>
                <a:schemeClr val="lt1"/>
              </a:buClr>
              <a:buSzPts val="1100"/>
              <a:buFont typeface="Arial"/>
              <a:buNone/>
            </a:pPr>
            <a:r>
              <a:rPr lang="en-US" sz="3900" b="1"/>
              <a:t>Benefits:</a:t>
            </a:r>
            <a:endParaRPr sz="3900" b="1"/>
          </a:p>
          <a:p>
            <a:pPr marL="457200" lvl="0" indent="-476250" algn="l" rtl="0">
              <a:spcBef>
                <a:spcPts val="3000"/>
              </a:spcBef>
              <a:spcAft>
                <a:spcPts val="0"/>
              </a:spcAft>
              <a:buSzPts val="3900"/>
              <a:buChar char="●"/>
            </a:pPr>
            <a:r>
              <a:rPr lang="en-US" sz="3900"/>
              <a:t>Optimizes model serving configurations</a:t>
            </a:r>
            <a:endParaRPr sz="3900"/>
          </a:p>
          <a:p>
            <a:pPr marL="457200" lvl="0" indent="-476250" algn="l" rtl="0">
              <a:spcBef>
                <a:spcPts val="0"/>
              </a:spcBef>
              <a:spcAft>
                <a:spcPts val="0"/>
              </a:spcAft>
              <a:buSzPts val="3900"/>
              <a:buChar char="●"/>
            </a:pPr>
            <a:r>
              <a:rPr lang="en-US" sz="3900"/>
              <a:t>Identifies performance bottlenecks</a:t>
            </a:r>
            <a:endParaRPr sz="3900"/>
          </a:p>
          <a:p>
            <a:pPr marL="457200" lvl="0" indent="-476250" algn="l" rtl="0">
              <a:spcBef>
                <a:spcPts val="0"/>
              </a:spcBef>
              <a:spcAft>
                <a:spcPts val="0"/>
              </a:spcAft>
              <a:buSzPts val="3900"/>
              <a:buChar char="●"/>
            </a:pPr>
            <a:r>
              <a:rPr lang="en-US" sz="3900"/>
              <a:t>Enables data-driven decisions for deployment strategies</a:t>
            </a:r>
            <a:endParaRPr sz="3900"/>
          </a:p>
          <a:p>
            <a:pPr marL="0" lvl="0" indent="0" algn="l" rtl="0">
              <a:spcBef>
                <a:spcPts val="3000"/>
              </a:spcBef>
              <a:spcAft>
                <a:spcPts val="0"/>
              </a:spcAft>
              <a:buNone/>
            </a:pPr>
            <a:endParaRPr/>
          </a:p>
        </p:txBody>
      </p:sp>
      <p:graphicFrame>
        <p:nvGraphicFramePr>
          <p:cNvPr id="795" name="Google Shape;795;p63"/>
          <p:cNvGraphicFramePr/>
          <p:nvPr/>
        </p:nvGraphicFramePr>
        <p:xfrm>
          <a:off x="19639975" y="4690872"/>
          <a:ext cx="14421425" cy="13468700"/>
        </p:xfrm>
        <a:graphic>
          <a:graphicData uri="http://schemas.openxmlformats.org/drawingml/2006/table">
            <a:tbl>
              <a:tblPr>
                <a:noFill/>
                <a:tableStyleId>{44B29012-3F64-4920-B9D0-23F9879E559F}</a:tableStyleId>
              </a:tblPr>
              <a:tblGrid>
                <a:gridCol w="14421425">
                  <a:extLst>
                    <a:ext uri="{9D8B030D-6E8A-4147-A177-3AD203B41FA5}">
                      <a16:colId xmlns:a16="http://schemas.microsoft.com/office/drawing/2014/main" val="20000"/>
                    </a:ext>
                  </a:extLst>
                </a:gridCol>
              </a:tblGrid>
              <a:tr h="13468700">
                <a:tc>
                  <a:txBody>
                    <a:bodyPr/>
                    <a:lstStyle/>
                    <a:p>
                      <a:pPr marL="0" lvl="0" indent="0" algn="l" rtl="0">
                        <a:spcBef>
                          <a:spcPts val="0"/>
                        </a:spcBef>
                        <a:spcAft>
                          <a:spcPts val="0"/>
                        </a:spcAft>
                        <a:buNone/>
                      </a:pPr>
                      <a:r>
                        <a:rPr lang="en-US" sz="3000" b="1">
                          <a:latin typeface="NVIDIA Sans"/>
                          <a:ea typeface="NVIDIA Sans"/>
                          <a:cs typeface="NVIDIA Sans"/>
                          <a:sym typeface="NVIDIA Sans"/>
                        </a:rPr>
                        <a:t>$ perf_analyzer -m inception_graphdef --concurrency-range 1:4</a:t>
                      </a:r>
                      <a:endParaRPr sz="3000" b="1">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Measurement Settings ***</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Batch size: 1</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Measurement window: 5000 msec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Latency limit: 0 msec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Concurrency limit: 4 concurrent requests</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Using synchronous calls for inference</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Stabilizing using average latency</a:t>
                      </a:r>
                      <a:endParaRPr sz="3000">
                        <a:latin typeface="NVIDIA Sans"/>
                        <a:ea typeface="NVIDIA Sans"/>
                        <a:cs typeface="NVIDIA Sans"/>
                        <a:sym typeface="NVIDIA Sans"/>
                      </a:endParaRPr>
                    </a:p>
                    <a:p>
                      <a:pPr marL="0" lvl="0" indent="0" algn="l" rtl="0">
                        <a:spcBef>
                          <a:spcPts val="0"/>
                        </a:spcBef>
                        <a:spcAft>
                          <a:spcPts val="0"/>
                        </a:spcAft>
                        <a:buNone/>
                      </a:pP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Request concurrency: 1</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Client:</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Request count: 339</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Throughput: 67.8 infer/sec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Avg latency: 14710 usec (standard deviation 2539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p50 latency: 13665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Request concurrency: 4</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Client:</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Request count: 415</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Throughput: 83 infer/sec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Avg latency: 48064 usec (standard deviation 6412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    p50 latency: 47975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a:t>
                      </a:r>
                      <a:endParaRPr sz="3000">
                        <a:latin typeface="NVIDIA Sans"/>
                        <a:ea typeface="NVIDIA Sans"/>
                        <a:cs typeface="NVIDIA Sans"/>
                        <a:sym typeface="NVIDIA Sans"/>
                      </a:endParaRPr>
                    </a:p>
                    <a:p>
                      <a:pPr marL="0" lvl="0" indent="0" algn="l" rtl="0">
                        <a:spcBef>
                          <a:spcPts val="0"/>
                        </a:spcBef>
                        <a:spcAft>
                          <a:spcPts val="0"/>
                        </a:spcAft>
                        <a:buNone/>
                      </a:pP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Inferences/Second vs. Client Average Batch Latency</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Concurrency: 1, throughput: 67.8 infer/sec, latency 14710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Concurrency: 2, throughput: 89.8 infer/sec, latency 22280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Concurrency: 3, throughput: 80.4 infer/sec, latency 37283 usec</a:t>
                      </a:r>
                      <a:endParaRPr sz="3000">
                        <a:latin typeface="NVIDIA Sans"/>
                        <a:ea typeface="NVIDIA Sans"/>
                        <a:cs typeface="NVIDIA Sans"/>
                        <a:sym typeface="NVIDIA Sans"/>
                      </a:endParaRPr>
                    </a:p>
                    <a:p>
                      <a:pPr marL="0" lvl="0" indent="0" algn="l" rtl="0">
                        <a:spcBef>
                          <a:spcPts val="0"/>
                        </a:spcBef>
                        <a:spcAft>
                          <a:spcPts val="0"/>
                        </a:spcAft>
                        <a:buNone/>
                      </a:pPr>
                      <a:r>
                        <a:rPr lang="en-US" sz="3000">
                          <a:latin typeface="NVIDIA Sans"/>
                          <a:ea typeface="NVIDIA Sans"/>
                          <a:cs typeface="NVIDIA Sans"/>
                          <a:sym typeface="NVIDIA Sans"/>
                        </a:rPr>
                        <a:t>Concurrency: 4, throughput: 83 infer/sec, latency 48064 usec</a:t>
                      </a:r>
                      <a:endParaRPr sz="2400" b="1"/>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What This Course Will Cover</a:t>
            </a:r>
            <a:endParaRPr/>
          </a:p>
        </p:txBody>
      </p:sp>
      <p:sp>
        <p:nvSpPr>
          <p:cNvPr id="431" name="Google Shape;431;p4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introduction to data science with a focus on speed and efficiency </a:t>
            </a:r>
            <a:endParaRPr/>
          </a:p>
        </p:txBody>
      </p:sp>
      <p:sp>
        <p:nvSpPr>
          <p:cNvPr id="432" name="Google Shape;432;p43"/>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Learning objectives: </a:t>
            </a:r>
            <a:endParaRPr/>
          </a:p>
          <a:p>
            <a:pPr marL="457200" lvl="0" indent="-508000" algn="l" rtl="0">
              <a:spcBef>
                <a:spcPts val="3000"/>
              </a:spcBef>
              <a:spcAft>
                <a:spcPts val="0"/>
              </a:spcAft>
              <a:buSzPts val="4400"/>
              <a:buChar char="●"/>
            </a:pPr>
            <a:r>
              <a:rPr lang="en-US"/>
              <a:t>Overview of data science </a:t>
            </a:r>
            <a:endParaRPr/>
          </a:p>
          <a:p>
            <a:pPr marL="457200" lvl="0" indent="-508000" algn="l" rtl="0">
              <a:spcBef>
                <a:spcPts val="0"/>
              </a:spcBef>
              <a:spcAft>
                <a:spcPts val="0"/>
              </a:spcAft>
              <a:buSzPts val="4400"/>
              <a:buChar char="●"/>
            </a:pPr>
            <a:r>
              <a:rPr lang="en-US"/>
              <a:t>Demonstrations of accelerated data science pipelines</a:t>
            </a:r>
            <a:endParaRPr/>
          </a:p>
          <a:p>
            <a:pPr marL="457200" lvl="0" indent="-508000" algn="l" rtl="0">
              <a:spcBef>
                <a:spcPts val="0"/>
              </a:spcBef>
              <a:spcAft>
                <a:spcPts val="0"/>
              </a:spcAft>
              <a:buSzPts val="4400"/>
              <a:buChar char="●"/>
            </a:pPr>
            <a:r>
              <a:rPr lang="en-US"/>
              <a:t>How acceleration is achieved and its implications</a:t>
            </a:r>
            <a:endParaRPr/>
          </a:p>
          <a:p>
            <a:pPr marL="0" lvl="0" indent="0" algn="l" rtl="0">
              <a:spcBef>
                <a:spcPts val="3000"/>
              </a:spcBef>
              <a:spcAft>
                <a:spcPts val="0"/>
              </a:spcAft>
              <a:buNone/>
            </a:pPr>
            <a:r>
              <a:rPr lang="en-US"/>
              <a:t>This workshop will not cover: </a:t>
            </a:r>
            <a:endParaRPr/>
          </a:p>
          <a:p>
            <a:pPr marL="457200" lvl="0" indent="-508000" algn="l" rtl="0">
              <a:spcBef>
                <a:spcPts val="3000"/>
              </a:spcBef>
              <a:spcAft>
                <a:spcPts val="0"/>
              </a:spcAft>
              <a:buSzPts val="4400"/>
              <a:buChar char="●"/>
            </a:pPr>
            <a:r>
              <a:rPr lang="en-US"/>
              <a:t>Neural networks (accelerated by cuDNN)</a:t>
            </a:r>
            <a:endParaRPr/>
          </a:p>
          <a:p>
            <a:pPr marL="457200" lvl="0" indent="-508000" algn="l" rtl="0">
              <a:spcBef>
                <a:spcPts val="0"/>
              </a:spcBef>
              <a:spcAft>
                <a:spcPts val="0"/>
              </a:spcAft>
              <a:buSzPts val="4400"/>
              <a:buChar char="●"/>
            </a:pPr>
            <a:r>
              <a:rPr lang="en-US"/>
              <a:t>Statistical analysis</a:t>
            </a:r>
            <a:endParaRPr/>
          </a:p>
        </p:txBody>
      </p:sp>
      <p:pic>
        <p:nvPicPr>
          <p:cNvPr id="433" name="Google Shape;433;p43"/>
          <p:cNvPicPr preferRelativeResize="0"/>
          <p:nvPr/>
        </p:nvPicPr>
        <p:blipFill>
          <a:blip r:embed="rId3">
            <a:alphaModFix/>
          </a:blip>
          <a:stretch>
            <a:fillRect/>
          </a:stretch>
        </p:blipFill>
        <p:spPr>
          <a:xfrm>
            <a:off x="4780176" y="10577050"/>
            <a:ext cx="27015651" cy="7921375"/>
          </a:xfrm>
          <a:prstGeom prst="rect">
            <a:avLst/>
          </a:prstGeom>
          <a:noFill/>
          <a:ln>
            <a:noFill/>
          </a:ln>
        </p:spPr>
      </p:pic>
      <p:graphicFrame>
        <p:nvGraphicFramePr>
          <p:cNvPr id="434" name="Google Shape;434;p43"/>
          <p:cNvGraphicFramePr/>
          <p:nvPr/>
        </p:nvGraphicFramePr>
        <p:xfrm>
          <a:off x="20308939" y="4846325"/>
          <a:ext cx="3000000" cy="3000000"/>
        </p:xfrm>
        <a:graphic>
          <a:graphicData uri="http://schemas.openxmlformats.org/drawingml/2006/table">
            <a:tbl>
              <a:tblPr firstRow="1" bandRow="1">
                <a:noFill/>
                <a:tableStyleId>{010D8E50-E902-4381-9BBC-3E7D81F2B5E6}</a:tableStyleId>
              </a:tblPr>
              <a:tblGrid>
                <a:gridCol w="4826125">
                  <a:extLst>
                    <a:ext uri="{9D8B030D-6E8A-4147-A177-3AD203B41FA5}">
                      <a16:colId xmlns:a16="http://schemas.microsoft.com/office/drawing/2014/main" val="20000"/>
                    </a:ext>
                  </a:extLst>
                </a:gridCol>
                <a:gridCol w="8926325">
                  <a:extLst>
                    <a:ext uri="{9D8B030D-6E8A-4147-A177-3AD203B41FA5}">
                      <a16:colId xmlns:a16="http://schemas.microsoft.com/office/drawing/2014/main" val="20001"/>
                    </a:ext>
                  </a:extLst>
                </a:gridCol>
              </a:tblGrid>
              <a:tr h="10745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Course Outline</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647600">
                <a:tc>
                  <a:txBody>
                    <a:bodyPr/>
                    <a:lstStyle/>
                    <a:p>
                      <a:pPr marL="0" marR="0" lvl="0" indent="0" algn="l" rtl="0">
                        <a:spcBef>
                          <a:spcPts val="0"/>
                        </a:spcBef>
                        <a:spcAft>
                          <a:spcPts val="0"/>
                        </a:spcAft>
                        <a:buNone/>
                      </a:pPr>
                      <a:r>
                        <a:rPr lang="en-US" sz="3600">
                          <a:solidFill>
                            <a:schemeClr val="lt1"/>
                          </a:solidFill>
                        </a:rPr>
                        <a:t>Task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Data science overview</a:t>
                      </a:r>
                      <a:endParaRPr sz="3600">
                        <a:solidFill>
                          <a:schemeClr val="lt1"/>
                        </a:solidFill>
                      </a:endParaRPr>
                    </a:p>
                    <a:p>
                      <a:pPr marL="0" marR="0" lvl="0" indent="0" algn="l" rtl="0">
                        <a:spcBef>
                          <a:spcPts val="0"/>
                        </a:spcBef>
                        <a:spcAft>
                          <a:spcPts val="0"/>
                        </a:spcAft>
                        <a:buNone/>
                      </a:pPr>
                      <a:r>
                        <a:rPr lang="en-US" sz="3600">
                          <a:solidFill>
                            <a:schemeClr val="lt1"/>
                          </a:solidFill>
                        </a:rPr>
                        <a:t>Data manipulation</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Task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Machine learning</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Task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Graph analytics</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Coding Assessment</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Biodefense</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Triton Inference Server - Model Analyzer</a:t>
            </a:r>
            <a:endParaRPr/>
          </a:p>
        </p:txBody>
      </p:sp>
      <p:sp>
        <p:nvSpPr>
          <p:cNvPr id="802" name="Google Shape;802;p6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Command-line tool for optimizing model configurations on Triton</a:t>
            </a:r>
            <a:endParaRPr/>
          </a:p>
        </p:txBody>
      </p:sp>
      <p:sp>
        <p:nvSpPr>
          <p:cNvPr id="803" name="Google Shape;803;p64"/>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Clr>
                <a:schemeClr val="lt1"/>
              </a:buClr>
              <a:buSzPts val="1100"/>
              <a:buFont typeface="Arial"/>
              <a:buNone/>
            </a:pPr>
            <a:r>
              <a:rPr lang="en-US" sz="3600" b="1"/>
              <a:t>Features:</a:t>
            </a:r>
            <a:endParaRPr sz="3600"/>
          </a:p>
          <a:p>
            <a:pPr marL="457200" lvl="0" indent="-457200" algn="l" rtl="0">
              <a:spcBef>
                <a:spcPts val="3000"/>
              </a:spcBef>
              <a:spcAft>
                <a:spcPts val="0"/>
              </a:spcAft>
              <a:buSzPts val="3600"/>
              <a:buChar char="●"/>
            </a:pPr>
            <a:r>
              <a:rPr lang="en-US" sz="3600"/>
              <a:t>Automatically finds optimal configurations for models</a:t>
            </a:r>
            <a:endParaRPr sz="3600"/>
          </a:p>
          <a:p>
            <a:pPr marL="457200" lvl="0" indent="-457200" algn="l" rtl="0">
              <a:spcBef>
                <a:spcPts val="0"/>
              </a:spcBef>
              <a:spcAft>
                <a:spcPts val="0"/>
              </a:spcAft>
              <a:buSzPts val="3600"/>
              <a:buChar char="●"/>
            </a:pPr>
            <a:r>
              <a:rPr lang="en-US" sz="3600"/>
              <a:t>Supports single, multiple, ensemble, and BLS models</a:t>
            </a:r>
            <a:endParaRPr sz="3600"/>
          </a:p>
          <a:p>
            <a:pPr marL="457200" lvl="0" indent="-457200" algn="l" rtl="0">
              <a:spcBef>
                <a:spcPts val="0"/>
              </a:spcBef>
              <a:spcAft>
                <a:spcPts val="0"/>
              </a:spcAft>
              <a:buSzPts val="3600"/>
              <a:buChar char="●"/>
            </a:pPr>
            <a:r>
              <a:rPr lang="en-US" sz="3600"/>
              <a:t>Measures performance metrics like throughput, latency, and GPU utilization</a:t>
            </a:r>
            <a:endParaRPr sz="3600"/>
          </a:p>
          <a:p>
            <a:pPr marL="457200" lvl="0" indent="-457200" algn="l" rtl="0">
              <a:spcBef>
                <a:spcPts val="0"/>
              </a:spcBef>
              <a:spcAft>
                <a:spcPts val="0"/>
              </a:spcAft>
              <a:buSzPts val="3600"/>
              <a:buChar char="●"/>
            </a:pPr>
            <a:r>
              <a:rPr lang="en-US" sz="3600"/>
              <a:t>Generates detailed reports and visualizations</a:t>
            </a:r>
            <a:endParaRPr sz="3600"/>
          </a:p>
          <a:p>
            <a:pPr marL="0" lvl="0" indent="0" algn="l" rtl="0">
              <a:spcBef>
                <a:spcPts val="3000"/>
              </a:spcBef>
              <a:spcAft>
                <a:spcPts val="0"/>
              </a:spcAft>
              <a:buNone/>
            </a:pPr>
            <a:endParaRPr sz="3600"/>
          </a:p>
          <a:p>
            <a:pPr marL="0" lvl="0" indent="0" algn="l" rtl="0">
              <a:spcBef>
                <a:spcPts val="3000"/>
              </a:spcBef>
              <a:spcAft>
                <a:spcPts val="0"/>
              </a:spcAft>
              <a:buNone/>
            </a:pPr>
            <a:r>
              <a:rPr lang="en-US" sz="3600" b="1"/>
              <a:t>Search Modes:</a:t>
            </a:r>
            <a:endParaRPr sz="3600" b="1"/>
          </a:p>
          <a:p>
            <a:pPr marL="457200" lvl="0" indent="-457200" algn="l" rtl="0">
              <a:spcBef>
                <a:spcPts val="3000"/>
              </a:spcBef>
              <a:spcAft>
                <a:spcPts val="0"/>
              </a:spcAft>
              <a:buSzPts val="3600"/>
              <a:buChar char="●"/>
            </a:pPr>
            <a:r>
              <a:rPr lang="en-US" sz="3600"/>
              <a:t>Quick Search: Uses heuristic algorithm for faster results</a:t>
            </a:r>
            <a:endParaRPr sz="3600"/>
          </a:p>
          <a:p>
            <a:pPr marL="457200" lvl="0" indent="-457200" algn="l" rtl="0">
              <a:spcBef>
                <a:spcPts val="0"/>
              </a:spcBef>
              <a:spcAft>
                <a:spcPts val="0"/>
              </a:spcAft>
              <a:buSzPts val="3600"/>
              <a:buChar char="●"/>
            </a:pPr>
            <a:r>
              <a:rPr lang="en-US" sz="3600"/>
              <a:t>Automatic Brute Search: Exhaustive search of configuration parameters</a:t>
            </a:r>
            <a:endParaRPr sz="3600"/>
          </a:p>
          <a:p>
            <a:pPr marL="457200" lvl="0" indent="-457200" algn="l" rtl="0">
              <a:spcBef>
                <a:spcPts val="0"/>
              </a:spcBef>
              <a:spcAft>
                <a:spcPts val="0"/>
              </a:spcAft>
              <a:buSzPts val="3600"/>
              <a:buChar char="●"/>
            </a:pPr>
            <a:r>
              <a:rPr lang="en-US" sz="3600"/>
              <a:t>Manual Brute Search: Allows custom parameter sweeps</a:t>
            </a:r>
            <a:endParaRPr sz="3600"/>
          </a:p>
          <a:p>
            <a:pPr marL="0" lvl="0" indent="0" algn="l" rtl="0">
              <a:spcBef>
                <a:spcPts val="3000"/>
              </a:spcBef>
              <a:spcAft>
                <a:spcPts val="0"/>
              </a:spcAft>
              <a:buClr>
                <a:schemeClr val="lt1"/>
              </a:buClr>
              <a:buSzPts val="1100"/>
              <a:buFont typeface="Arial"/>
              <a:buNone/>
            </a:pPr>
            <a:endParaRPr sz="3600"/>
          </a:p>
          <a:p>
            <a:pPr marL="0" lvl="0" indent="0" algn="l" rtl="0">
              <a:spcBef>
                <a:spcPts val="3000"/>
              </a:spcBef>
              <a:spcAft>
                <a:spcPts val="0"/>
              </a:spcAft>
              <a:buClr>
                <a:schemeClr val="lt1"/>
              </a:buClr>
              <a:buSzPts val="1100"/>
              <a:buFont typeface="Arial"/>
              <a:buNone/>
            </a:pPr>
            <a:r>
              <a:rPr lang="en-US" sz="3600" b="1"/>
              <a:t>Benefits:</a:t>
            </a:r>
            <a:endParaRPr sz="3600" b="1"/>
          </a:p>
          <a:p>
            <a:pPr marL="457200" lvl="0" indent="-457200" algn="l" rtl="0">
              <a:spcBef>
                <a:spcPts val="3000"/>
              </a:spcBef>
              <a:spcAft>
                <a:spcPts val="0"/>
              </a:spcAft>
              <a:buSzPts val="3600"/>
              <a:buChar char="●"/>
            </a:pPr>
            <a:r>
              <a:rPr lang="en-US" sz="3600"/>
              <a:t>Improves model serving performance</a:t>
            </a:r>
            <a:endParaRPr sz="3600"/>
          </a:p>
          <a:p>
            <a:pPr marL="457200" lvl="0" indent="-457200" algn="l" rtl="0">
              <a:spcBef>
                <a:spcPts val="0"/>
              </a:spcBef>
              <a:spcAft>
                <a:spcPts val="0"/>
              </a:spcAft>
              <a:buSzPts val="3600"/>
              <a:buChar char="●"/>
            </a:pPr>
            <a:r>
              <a:rPr lang="en-US" sz="3600"/>
              <a:t>Saves development time</a:t>
            </a:r>
            <a:endParaRPr sz="3600"/>
          </a:p>
          <a:p>
            <a:pPr marL="457200" lvl="0" indent="-457200" algn="l" rtl="0">
              <a:spcBef>
                <a:spcPts val="0"/>
              </a:spcBef>
              <a:spcAft>
                <a:spcPts val="0"/>
              </a:spcAft>
              <a:buSzPts val="3600"/>
              <a:buChar char="●"/>
            </a:pPr>
            <a:r>
              <a:rPr lang="en-US" sz="3600"/>
              <a:t>Maximizes hardware utilization</a:t>
            </a:r>
            <a:endParaRPr sz="3600"/>
          </a:p>
          <a:p>
            <a:pPr marL="457200" lvl="0" indent="-457200" algn="l" rtl="0">
              <a:spcBef>
                <a:spcPts val="0"/>
              </a:spcBef>
              <a:spcAft>
                <a:spcPts val="0"/>
              </a:spcAft>
              <a:buSzPts val="3600"/>
              <a:buChar char="●"/>
            </a:pPr>
            <a:r>
              <a:rPr lang="en-US" sz="3600"/>
              <a:t>Helps meet application constraints (latency, throughput, memory)</a:t>
            </a:r>
            <a:endParaRPr sz="3600"/>
          </a:p>
          <a:p>
            <a:pPr marL="0" lvl="0" indent="0" algn="l" rtl="0">
              <a:spcBef>
                <a:spcPts val="300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Example of Model Analyzer Report</a:t>
            </a:r>
            <a:endParaRPr/>
          </a:p>
        </p:txBody>
      </p:sp>
      <p:sp>
        <p:nvSpPr>
          <p:cNvPr id="810" name="Google Shape;810;p6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811" name="Google Shape;811;p6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12" name="Google Shape;812;p65"/>
          <p:cNvPicPr preferRelativeResize="0"/>
          <p:nvPr/>
        </p:nvPicPr>
        <p:blipFill rotWithShape="1">
          <a:blip r:embed="rId3">
            <a:alphaModFix/>
          </a:blip>
          <a:srcRect r="1835"/>
          <a:stretch/>
        </p:blipFill>
        <p:spPr>
          <a:xfrm>
            <a:off x="2514600" y="5116875"/>
            <a:ext cx="15308676" cy="13111025"/>
          </a:xfrm>
          <a:prstGeom prst="rect">
            <a:avLst/>
          </a:prstGeom>
          <a:noFill/>
          <a:ln w="76200" cap="flat" cmpd="sng">
            <a:solidFill>
              <a:schemeClr val="lt1"/>
            </a:solidFill>
            <a:prstDash val="solid"/>
            <a:round/>
            <a:headEnd type="none" w="sm" len="sm"/>
            <a:tailEnd type="none" w="sm" len="sm"/>
          </a:ln>
        </p:spPr>
      </p:pic>
      <p:pic>
        <p:nvPicPr>
          <p:cNvPr id="813" name="Google Shape;813;p65"/>
          <p:cNvPicPr preferRelativeResize="0"/>
          <p:nvPr/>
        </p:nvPicPr>
        <p:blipFill rotWithShape="1">
          <a:blip r:embed="rId4">
            <a:alphaModFix/>
          </a:blip>
          <a:srcRect b="3119"/>
          <a:stretch/>
        </p:blipFill>
        <p:spPr>
          <a:xfrm>
            <a:off x="18109750" y="5116875"/>
            <a:ext cx="15951649" cy="8316525"/>
          </a:xfrm>
          <a:prstGeom prst="rect">
            <a:avLst/>
          </a:prstGeom>
          <a:noFill/>
          <a:ln w="76200" cap="flat" cmpd="sng">
            <a:solidFill>
              <a:schemeClr val="lt1"/>
            </a:solidFill>
            <a:prstDash val="solid"/>
            <a:round/>
            <a:headEnd type="none" w="sm" len="sm"/>
            <a:tailEnd type="none" w="sm" len="sm"/>
          </a:ln>
        </p:spPr>
      </p:pic>
      <p:pic>
        <p:nvPicPr>
          <p:cNvPr id="814" name="Google Shape;814;p65"/>
          <p:cNvPicPr preferRelativeResize="0"/>
          <p:nvPr/>
        </p:nvPicPr>
        <p:blipFill>
          <a:blip r:embed="rId5">
            <a:alphaModFix/>
          </a:blip>
          <a:stretch>
            <a:fillRect/>
          </a:stretch>
        </p:blipFill>
        <p:spPr>
          <a:xfrm>
            <a:off x="18109750" y="13864725"/>
            <a:ext cx="15951650" cy="43631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Challenges in Machine Learning</a:t>
            </a:r>
            <a:endParaRPr/>
          </a:p>
        </p:txBody>
      </p:sp>
      <p:sp>
        <p:nvSpPr>
          <p:cNvPr id="821" name="Google Shape;821;p6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More data requires more compute</a:t>
            </a:r>
            <a:endParaRPr/>
          </a:p>
        </p:txBody>
      </p:sp>
      <p:sp>
        <p:nvSpPr>
          <p:cNvPr id="822" name="Google Shape;822;p66"/>
          <p:cNvSpPr txBox="1">
            <a:spLocks noGrp="1"/>
          </p:cNvSpPr>
          <p:nvPr>
            <p:ph type="body" idx="2"/>
          </p:nvPr>
        </p:nvSpPr>
        <p:spPr>
          <a:xfrm>
            <a:off x="2514600" y="4846325"/>
            <a:ext cx="191523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Data quality and quantity directly impact model performance</a:t>
            </a:r>
            <a:endParaRPr/>
          </a:p>
          <a:p>
            <a:pPr marL="914400" lvl="1" indent="-482600" algn="l" rtl="0">
              <a:spcBef>
                <a:spcPts val="0"/>
              </a:spcBef>
              <a:spcAft>
                <a:spcPts val="0"/>
              </a:spcAft>
              <a:buSzPts val="4000"/>
              <a:buChar char="○"/>
            </a:pPr>
            <a:r>
              <a:rPr lang="en-US"/>
              <a:t>High-quality data can be expensive to acquire</a:t>
            </a:r>
            <a:endParaRPr/>
          </a:p>
          <a:p>
            <a:pPr marL="914400" lvl="1" indent="-482600" algn="l" rtl="0">
              <a:spcBef>
                <a:spcPts val="0"/>
              </a:spcBef>
              <a:spcAft>
                <a:spcPts val="0"/>
              </a:spcAft>
              <a:buSzPts val="4000"/>
              <a:buChar char="○"/>
            </a:pPr>
            <a:r>
              <a:rPr lang="en-US"/>
              <a:t>More data requires more compute and more efficient algorithms</a:t>
            </a:r>
            <a:endParaRPr/>
          </a:p>
          <a:p>
            <a:pPr marL="0" lvl="0" indent="0" algn="l" rtl="0">
              <a:spcBef>
                <a:spcPts val="3000"/>
              </a:spcBef>
              <a:spcAft>
                <a:spcPts val="0"/>
              </a:spcAft>
              <a:buNone/>
            </a:pPr>
            <a:endParaRPr/>
          </a:p>
          <a:p>
            <a:pPr marL="0" lvl="0" indent="0" algn="l" rtl="0">
              <a:spcBef>
                <a:spcPts val="3000"/>
              </a:spcBef>
              <a:spcAft>
                <a:spcPts val="0"/>
              </a:spcAft>
              <a:buNone/>
            </a:pPr>
            <a:endParaRPr/>
          </a:p>
        </p:txBody>
      </p:sp>
      <p:pic>
        <p:nvPicPr>
          <p:cNvPr id="823" name="Google Shape;823;p66"/>
          <p:cNvPicPr preferRelativeResize="0"/>
          <p:nvPr/>
        </p:nvPicPr>
        <p:blipFill rotWithShape="1">
          <a:blip r:embed="rId3">
            <a:alphaModFix/>
          </a:blip>
          <a:srcRect r="11808"/>
          <a:stretch/>
        </p:blipFill>
        <p:spPr>
          <a:xfrm>
            <a:off x="2514600" y="7309072"/>
            <a:ext cx="19152302" cy="8726604"/>
          </a:xfrm>
          <a:prstGeom prst="rect">
            <a:avLst/>
          </a:prstGeom>
          <a:noFill/>
          <a:ln>
            <a:noFill/>
          </a:ln>
        </p:spPr>
      </p:pic>
      <p:sp>
        <p:nvSpPr>
          <p:cNvPr id="824" name="Google Shape;824;p66"/>
          <p:cNvSpPr txBox="1">
            <a:spLocks noGrp="1"/>
          </p:cNvSpPr>
          <p:nvPr>
            <p:ph type="body" idx="2"/>
          </p:nvPr>
        </p:nvSpPr>
        <p:spPr>
          <a:xfrm>
            <a:off x="21666750" y="4846325"/>
            <a:ext cx="12394800" cy="13652100"/>
          </a:xfrm>
          <a:prstGeom prst="rect">
            <a:avLst/>
          </a:prstGeom>
        </p:spPr>
        <p:txBody>
          <a:bodyPr spcFirstLastPara="1" wrap="square" lIns="91425" tIns="45700" rIns="91425" bIns="45700" anchor="t" anchorCtr="0">
            <a:noAutofit/>
          </a:bodyPr>
          <a:lstStyle/>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endParaRPr/>
          </a:p>
          <a:p>
            <a:pPr marL="457200" lvl="0" indent="-508000" algn="l" rtl="0">
              <a:lnSpc>
                <a:spcPct val="115000"/>
              </a:lnSpc>
              <a:spcBef>
                <a:spcPts val="3000"/>
              </a:spcBef>
              <a:spcAft>
                <a:spcPts val="0"/>
              </a:spcAft>
              <a:buSzPts val="4400"/>
              <a:buChar char="●"/>
            </a:pPr>
            <a:r>
              <a:rPr lang="en-US" b="1"/>
              <a:t>Computational resources</a:t>
            </a:r>
            <a:r>
              <a:rPr lang="en-US"/>
              <a:t>: training models on large datasets requires significant computational power</a:t>
            </a:r>
            <a:endParaRPr/>
          </a:p>
          <a:p>
            <a:pPr marL="457200" lvl="0" indent="-508000" algn="l" rtl="0">
              <a:lnSpc>
                <a:spcPct val="115000"/>
              </a:lnSpc>
              <a:spcBef>
                <a:spcPts val="0"/>
              </a:spcBef>
              <a:spcAft>
                <a:spcPts val="0"/>
              </a:spcAft>
              <a:buSzPts val="4400"/>
              <a:buChar char="●"/>
            </a:pPr>
            <a:r>
              <a:rPr lang="en-US" b="1"/>
              <a:t>Hyperparameter tuning</a:t>
            </a:r>
            <a:r>
              <a:rPr lang="en-US"/>
              <a:t>: finding optimal configurations for model hyperparameters in time-consuming</a:t>
            </a:r>
            <a:endParaRPr/>
          </a:p>
          <a:p>
            <a:pPr marL="457200" lvl="0" indent="-508000" algn="l" rtl="0">
              <a:lnSpc>
                <a:spcPct val="115000"/>
              </a:lnSpc>
              <a:spcBef>
                <a:spcPts val="0"/>
              </a:spcBef>
              <a:spcAft>
                <a:spcPts val="0"/>
              </a:spcAft>
              <a:buSzPts val="4400"/>
              <a:buChar char="●"/>
            </a:pPr>
            <a:r>
              <a:rPr lang="en-US" b="1"/>
              <a:t>Continuous adaptation: </a:t>
            </a:r>
            <a:r>
              <a:rPr lang="en-US"/>
              <a:t>models may become less accurate as environment changes over time - need for continuous monitoring and retraining</a:t>
            </a:r>
            <a:endParaRPr/>
          </a:p>
          <a:p>
            <a:pPr marL="457200" lvl="0" indent="-508000" algn="l" rtl="0">
              <a:lnSpc>
                <a:spcPct val="115000"/>
              </a:lnSpc>
              <a:spcBef>
                <a:spcPts val="0"/>
              </a:spcBef>
              <a:spcAft>
                <a:spcPts val="0"/>
              </a:spcAft>
              <a:buSzPts val="4400"/>
              <a:buChar char="●"/>
            </a:pPr>
            <a:r>
              <a:rPr lang="en-US" b="1"/>
              <a:t>Talent shortage: </a:t>
            </a:r>
            <a:r>
              <a:rPr lang="en-US"/>
              <a:t>lack of professionals with the right skills to develop systems effectively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Transforms Data Science</a:t>
            </a:r>
            <a:endParaRPr/>
          </a:p>
        </p:txBody>
      </p:sp>
      <p:sp>
        <p:nvSpPr>
          <p:cNvPr id="831" name="Google Shape;831;p6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optimized hardware-to-software stack for the entire data science pipeline</a:t>
            </a:r>
            <a:endParaRPr/>
          </a:p>
        </p:txBody>
      </p:sp>
      <p:sp>
        <p:nvSpPr>
          <p:cNvPr id="832" name="Google Shape;832;p6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33" name="Google Shape;833;p67"/>
          <p:cNvPicPr preferRelativeResize="0"/>
          <p:nvPr/>
        </p:nvPicPr>
        <p:blipFill>
          <a:blip r:embed="rId3">
            <a:alphaModFix/>
          </a:blip>
          <a:stretch>
            <a:fillRect/>
          </a:stretch>
        </p:blipFill>
        <p:spPr>
          <a:xfrm>
            <a:off x="5255563" y="4846334"/>
            <a:ext cx="26064870" cy="1365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and AI Go Beyond Deep Learning</a:t>
            </a:r>
            <a:endParaRPr/>
          </a:p>
        </p:txBody>
      </p:sp>
      <p:sp>
        <p:nvSpPr>
          <p:cNvPr id="849" name="Google Shape;849;p6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cuML + XGBoost libraries</a:t>
            </a:r>
            <a:endParaRPr/>
          </a:p>
        </p:txBody>
      </p:sp>
      <p:sp>
        <p:nvSpPr>
          <p:cNvPr id="850" name="Google Shape;850;p69"/>
          <p:cNvSpPr txBox="1">
            <a:spLocks noGrp="1"/>
          </p:cNvSpPr>
          <p:nvPr>
            <p:ph type="body" idx="2"/>
          </p:nvPr>
        </p:nvSpPr>
        <p:spPr>
          <a:xfrm>
            <a:off x="2514600" y="4846325"/>
            <a:ext cx="166782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GPUs are ubiquitous in Deep Learning, but &gt;90% of enterprises are primarily using Machine Learning</a:t>
            </a:r>
            <a:endParaRPr/>
          </a:p>
          <a:p>
            <a:pPr marL="457200" lvl="0" indent="-508000" algn="l" rtl="0">
              <a:lnSpc>
                <a:spcPct val="200000"/>
              </a:lnSpc>
              <a:spcBef>
                <a:spcPts val="0"/>
              </a:spcBef>
              <a:spcAft>
                <a:spcPts val="0"/>
              </a:spcAft>
              <a:buSzPts val="4400"/>
              <a:buChar char="●"/>
            </a:pPr>
            <a:r>
              <a:rPr lang="en-US"/>
              <a:t>Using CUDA ML primatives, the same matrix operations allow GPUs to be performant at Machine Learning as well</a:t>
            </a:r>
            <a:endParaRPr/>
          </a:p>
          <a:p>
            <a:pPr marL="457200" lvl="0" indent="-508000" algn="l" rtl="0">
              <a:lnSpc>
                <a:spcPct val="200000"/>
              </a:lnSpc>
              <a:spcBef>
                <a:spcPts val="0"/>
              </a:spcBef>
              <a:spcAft>
                <a:spcPts val="0"/>
              </a:spcAft>
              <a:buSzPts val="4400"/>
              <a:buChar char="●"/>
            </a:pPr>
            <a:r>
              <a:rPr lang="en-US"/>
              <a:t>cuML is the Python bindings to the C++/CUDA based cuML algorithms that uses cuDF Dataframes as input</a:t>
            </a:r>
            <a:endParaRPr/>
          </a:p>
          <a:p>
            <a:pPr marL="457200" lvl="0" indent="-508000" algn="l" rtl="0">
              <a:lnSpc>
                <a:spcPct val="200000"/>
              </a:lnSpc>
              <a:spcBef>
                <a:spcPts val="0"/>
              </a:spcBef>
              <a:spcAft>
                <a:spcPts val="0"/>
              </a:spcAft>
              <a:buSzPts val="4400"/>
              <a:buChar char="●"/>
            </a:pPr>
            <a:r>
              <a:rPr lang="en-US"/>
              <a:t>Dask enables distributed cuML model training</a:t>
            </a:r>
            <a:endParaRPr/>
          </a:p>
          <a:p>
            <a:pPr marL="914400" lvl="1" indent="-482600" algn="l" rtl="0">
              <a:lnSpc>
                <a:spcPct val="200000"/>
              </a:lnSpc>
              <a:spcBef>
                <a:spcPts val="0"/>
              </a:spcBef>
              <a:spcAft>
                <a:spcPts val="0"/>
              </a:spcAft>
              <a:buSzPts val="4000"/>
              <a:buChar char="○"/>
            </a:pPr>
            <a:r>
              <a:rPr lang="en-US"/>
              <a:t>Can easily run multiple Dask workers per node to allow for an easier development model of one worker per GPU regardless of single node or multi node environment</a:t>
            </a:r>
            <a:endParaRPr/>
          </a:p>
        </p:txBody>
      </p:sp>
      <p:pic>
        <p:nvPicPr>
          <p:cNvPr id="851" name="Google Shape;851;p69"/>
          <p:cNvPicPr preferRelativeResize="0"/>
          <p:nvPr/>
        </p:nvPicPr>
        <p:blipFill>
          <a:blip r:embed="rId3">
            <a:alphaModFix/>
          </a:blip>
          <a:stretch>
            <a:fillRect/>
          </a:stretch>
        </p:blipFill>
        <p:spPr>
          <a:xfrm>
            <a:off x="19192784" y="4846325"/>
            <a:ext cx="14868609" cy="13652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7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Clustering</a:t>
            </a:r>
            <a:endParaRPr/>
          </a:p>
        </p:txBody>
      </p:sp>
      <p:sp>
        <p:nvSpPr>
          <p:cNvPr id="858" name="Google Shape;858;p7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Group unlabeled examples based on their similarity to each other</a:t>
            </a:r>
            <a:endParaRPr/>
          </a:p>
        </p:txBody>
      </p:sp>
      <p:sp>
        <p:nvSpPr>
          <p:cNvPr id="859" name="Google Shape;859;p70"/>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60" name="Google Shape;860;p70"/>
          <p:cNvPicPr preferRelativeResize="0"/>
          <p:nvPr/>
        </p:nvPicPr>
        <p:blipFill rotWithShape="1">
          <a:blip r:embed="rId3">
            <a:alphaModFix/>
          </a:blip>
          <a:srcRect l="5687" b="10754"/>
          <a:stretch/>
        </p:blipFill>
        <p:spPr>
          <a:xfrm>
            <a:off x="2514600" y="4846325"/>
            <a:ext cx="13986437" cy="7522938"/>
          </a:xfrm>
          <a:prstGeom prst="rect">
            <a:avLst/>
          </a:prstGeom>
          <a:noFill/>
          <a:ln>
            <a:noFill/>
          </a:ln>
        </p:spPr>
      </p:pic>
      <p:sp>
        <p:nvSpPr>
          <p:cNvPr id="861" name="Google Shape;861;p70"/>
          <p:cNvSpPr txBox="1">
            <a:spLocks noGrp="1"/>
          </p:cNvSpPr>
          <p:nvPr>
            <p:ph type="body" idx="2"/>
          </p:nvPr>
        </p:nvSpPr>
        <p:spPr>
          <a:xfrm>
            <a:off x="2514600" y="12866925"/>
            <a:ext cx="13986300" cy="56313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Use cases: </a:t>
            </a:r>
            <a:endParaRPr/>
          </a:p>
          <a:p>
            <a:pPr marL="457200" lvl="0" indent="-508000" algn="l" rtl="0">
              <a:spcBef>
                <a:spcPts val="3000"/>
              </a:spcBef>
              <a:spcAft>
                <a:spcPts val="0"/>
              </a:spcAft>
              <a:buSzPts val="4400"/>
              <a:buChar char="●"/>
            </a:pPr>
            <a:r>
              <a:rPr lang="en-US"/>
              <a:t>Market segmentation</a:t>
            </a:r>
            <a:endParaRPr/>
          </a:p>
          <a:p>
            <a:pPr marL="457200" lvl="0" indent="-508000" algn="l" rtl="0">
              <a:spcBef>
                <a:spcPts val="0"/>
              </a:spcBef>
              <a:spcAft>
                <a:spcPts val="0"/>
              </a:spcAft>
              <a:buSzPts val="4400"/>
              <a:buChar char="●"/>
            </a:pPr>
            <a:r>
              <a:rPr lang="en-US"/>
              <a:t>Anomaly detection</a:t>
            </a:r>
            <a:endParaRPr/>
          </a:p>
          <a:p>
            <a:pPr marL="457200" lvl="0" indent="-508000" algn="l" rtl="0">
              <a:spcBef>
                <a:spcPts val="0"/>
              </a:spcBef>
              <a:spcAft>
                <a:spcPts val="0"/>
              </a:spcAft>
              <a:buSzPts val="4400"/>
              <a:buChar char="●"/>
            </a:pPr>
            <a:r>
              <a:rPr lang="en-US" i="1"/>
              <a:t>Imputation</a:t>
            </a:r>
            <a:endParaRPr i="1"/>
          </a:p>
        </p:txBody>
      </p:sp>
      <p:graphicFrame>
        <p:nvGraphicFramePr>
          <p:cNvPr id="862" name="Google Shape;862;p70"/>
          <p:cNvGraphicFramePr/>
          <p:nvPr/>
        </p:nvGraphicFramePr>
        <p:xfrm>
          <a:off x="16501014" y="4846350"/>
          <a:ext cx="17560375" cy="13652100"/>
        </p:xfrm>
        <a:graphic>
          <a:graphicData uri="http://schemas.openxmlformats.org/drawingml/2006/table">
            <a:tbl>
              <a:tblPr firstRow="1" bandRow="1">
                <a:noFill/>
                <a:tableStyleId>{010D8E50-E902-4381-9BBC-3E7D81F2B5E6}</a:tableStyleId>
              </a:tblPr>
              <a:tblGrid>
                <a:gridCol w="2665375">
                  <a:extLst>
                    <a:ext uri="{9D8B030D-6E8A-4147-A177-3AD203B41FA5}">
                      <a16:colId xmlns:a16="http://schemas.microsoft.com/office/drawing/2014/main" val="20000"/>
                    </a:ext>
                  </a:extLst>
                </a:gridCol>
                <a:gridCol w="7122625">
                  <a:extLst>
                    <a:ext uri="{9D8B030D-6E8A-4147-A177-3AD203B41FA5}">
                      <a16:colId xmlns:a16="http://schemas.microsoft.com/office/drawing/2014/main" val="20001"/>
                    </a:ext>
                  </a:extLst>
                </a:gridCol>
                <a:gridCol w="3382250">
                  <a:extLst>
                    <a:ext uri="{9D8B030D-6E8A-4147-A177-3AD203B41FA5}">
                      <a16:colId xmlns:a16="http://schemas.microsoft.com/office/drawing/2014/main" val="20002"/>
                    </a:ext>
                  </a:extLst>
                </a:gridCol>
                <a:gridCol w="4390125">
                  <a:extLst>
                    <a:ext uri="{9D8B030D-6E8A-4147-A177-3AD203B41FA5}">
                      <a16:colId xmlns:a16="http://schemas.microsoft.com/office/drawing/2014/main" val="20003"/>
                    </a:ext>
                  </a:extLst>
                </a:gridCol>
              </a:tblGrid>
              <a:tr h="9956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K-Means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DBSCAN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38293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Partitions data by iteratively moving cluster centers and re-assigning data points based on which center is closest to the point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Uses spatial density to cluster—finds cluster points within at most epsilon distance of another point in the cluster</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Fast, simple, and easy to understand</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Scalable to large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Can identify clusters of any arbitrary shapes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Automatically determines the number of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Robust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Assumes spherical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specifying the number of clusters in advance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Font typeface="NVIDIA Sans"/>
                        <a:buChar char="●"/>
                      </a:pPr>
                      <a:r>
                        <a:rPr lang="en-US" sz="3600">
                          <a:solidFill>
                            <a:schemeClr val="lt1"/>
                          </a:solidFill>
                        </a:rPr>
                        <a:t>Less efficient for very large datasets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specifying minimum points and maximum neighborhood distance</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Classification</a:t>
            </a:r>
            <a:endParaRPr/>
          </a:p>
        </p:txBody>
      </p:sp>
      <p:sp>
        <p:nvSpPr>
          <p:cNvPr id="894" name="Google Shape;894;p7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895" name="Google Shape;895;p74"/>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graphicFrame>
        <p:nvGraphicFramePr>
          <p:cNvPr id="896" name="Google Shape;896;p74"/>
          <p:cNvGraphicFramePr/>
          <p:nvPr/>
        </p:nvGraphicFramePr>
        <p:xfrm>
          <a:off x="2514564" y="4846300"/>
          <a:ext cx="31546800" cy="13652100"/>
        </p:xfrm>
        <a:graphic>
          <a:graphicData uri="http://schemas.openxmlformats.org/drawingml/2006/table">
            <a:tbl>
              <a:tblPr firstRow="1" bandRow="1">
                <a:noFill/>
                <a:tableStyleId>{010D8E50-E902-4381-9BBC-3E7D81F2B5E6}</a:tableStyleId>
              </a:tblPr>
              <a:tblGrid>
                <a:gridCol w="2709875">
                  <a:extLst>
                    <a:ext uri="{9D8B030D-6E8A-4147-A177-3AD203B41FA5}">
                      <a16:colId xmlns:a16="http://schemas.microsoft.com/office/drawing/2014/main" val="20000"/>
                    </a:ext>
                  </a:extLst>
                </a:gridCol>
                <a:gridCol w="9009450">
                  <a:extLst>
                    <a:ext uri="{9D8B030D-6E8A-4147-A177-3AD203B41FA5}">
                      <a16:colId xmlns:a16="http://schemas.microsoft.com/office/drawing/2014/main" val="20001"/>
                    </a:ext>
                  </a:extLst>
                </a:gridCol>
                <a:gridCol w="5531475">
                  <a:extLst>
                    <a:ext uri="{9D8B030D-6E8A-4147-A177-3AD203B41FA5}">
                      <a16:colId xmlns:a16="http://schemas.microsoft.com/office/drawing/2014/main" val="20002"/>
                    </a:ext>
                  </a:extLst>
                </a:gridCol>
                <a:gridCol w="4698675">
                  <a:extLst>
                    <a:ext uri="{9D8B030D-6E8A-4147-A177-3AD203B41FA5}">
                      <a16:colId xmlns:a16="http://schemas.microsoft.com/office/drawing/2014/main" val="20003"/>
                    </a:ext>
                  </a:extLst>
                </a:gridCol>
                <a:gridCol w="9597325">
                  <a:extLst>
                    <a:ext uri="{9D8B030D-6E8A-4147-A177-3AD203B41FA5}">
                      <a16:colId xmlns:a16="http://schemas.microsoft.com/office/drawing/2014/main" val="20004"/>
                    </a:ext>
                  </a:extLst>
                </a:gridCol>
              </a:tblGrid>
              <a:tr h="10518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K-Nearest Neighbors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Logistic Regression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Decision Tree</a:t>
                      </a:r>
                      <a:endParaRPr sz="400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754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KNN makes predictions based on the similarity of new data points to known examples in the training set. The algorithm calculates the distance between the new point and all points in the training set. It identifies the K nearest neighbors and uses majority voting among the K neighbors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Logistic regression is a statistical method used for binary classification. It predicts the probability of an instance belonging to a particular class, using the logistic function (sigmoid) to map predictions to probabilities between 0 and 1</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Clr>
                          <a:schemeClr val="lt1"/>
                        </a:buClr>
                        <a:buSzPts val="1100"/>
                        <a:buFont typeface="Arial"/>
                        <a:buNone/>
                      </a:pPr>
                      <a:r>
                        <a:rPr lang="en-US" sz="3600">
                          <a:solidFill>
                            <a:schemeClr val="lt1"/>
                          </a:solidFill>
                        </a:rPr>
                        <a:t>Creates a tree-like model of decisions based on features in the data. From the root node, it splits the data into subsets based on the most significant attributes. The splitting criteria is determined by maximizing information gain or minimizing impurity</a:t>
                      </a:r>
                      <a:endParaRPr sz="3600">
                        <a:solidFill>
                          <a:schemeClr val="lt1"/>
                        </a:solidFill>
                      </a:endParaRPr>
                    </a:p>
                    <a:p>
                      <a:pPr marL="0" lvl="0" indent="0" algn="l" rtl="0">
                        <a:spcBef>
                          <a:spcPts val="0"/>
                        </a:spcBef>
                        <a:spcAft>
                          <a:spcPts val="0"/>
                        </a:spcAft>
                        <a:buNone/>
                      </a:pPr>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2308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Makes no assumption about data distribution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“Lazy” learning algorithm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Adapts quickly to new data</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Generally efficient</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Less prone to overfitting</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Does not require feature scaling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Robust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Can handle categorical variables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Makes no assumption about data distribution</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3939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Prone to overfitting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feature scaling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computational cost for large datasets, especially during prediction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memory requirement (needs to store the entire training dataset)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Assumes linear relationship between features and log-odds of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Suitable for binary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Assumes no correlation between features</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Requires irrelevant features to be excluded</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Can overfit on high-dimensional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Prone to overfitting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Computationally expensive for large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903" name="Google Shape;903;p75"/>
          <p:cNvPicPr preferRelativeResize="0"/>
          <p:nvPr/>
        </p:nvPicPr>
        <p:blipFill rotWithShape="1">
          <a:blip r:embed="rId3">
            <a:alphaModFix/>
          </a:blip>
          <a:srcRect r="50000"/>
          <a:stretch/>
        </p:blipFill>
        <p:spPr>
          <a:xfrm>
            <a:off x="2514600" y="5467300"/>
            <a:ext cx="15773399" cy="11876251"/>
          </a:xfrm>
          <a:prstGeom prst="rect">
            <a:avLst/>
          </a:prstGeom>
          <a:noFill/>
          <a:ln>
            <a:noFill/>
          </a:ln>
        </p:spPr>
      </p:pic>
      <p:sp>
        <p:nvSpPr>
          <p:cNvPr id="904" name="Google Shape;904;p7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Ensemble</a:t>
            </a:r>
            <a:endParaRPr/>
          </a:p>
        </p:txBody>
      </p:sp>
      <p:sp>
        <p:nvSpPr>
          <p:cNvPr id="905" name="Google Shape;905;p7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cxnSp>
        <p:nvCxnSpPr>
          <p:cNvPr id="906" name="Google Shape;906;p75"/>
          <p:cNvCxnSpPr/>
          <p:nvPr/>
        </p:nvCxnSpPr>
        <p:spPr>
          <a:xfrm>
            <a:off x="18288000" y="4846320"/>
            <a:ext cx="0" cy="13652100"/>
          </a:xfrm>
          <a:prstGeom prst="straightConnector1">
            <a:avLst/>
          </a:prstGeom>
          <a:noFill/>
          <a:ln w="228600" cap="flat" cmpd="sng">
            <a:solidFill>
              <a:schemeClr val="dk2"/>
            </a:solidFill>
            <a:prstDash val="solid"/>
            <a:round/>
            <a:headEnd type="none" w="med" len="med"/>
            <a:tailEnd type="none" w="med" len="med"/>
          </a:ln>
        </p:spPr>
      </p:cxnSp>
      <p:pic>
        <p:nvPicPr>
          <p:cNvPr id="907" name="Google Shape;907;p75"/>
          <p:cNvPicPr preferRelativeResize="0"/>
          <p:nvPr/>
        </p:nvPicPr>
        <p:blipFill rotWithShape="1">
          <a:blip r:embed="rId3">
            <a:alphaModFix amt="10000"/>
          </a:blip>
          <a:srcRect l="50000"/>
          <a:stretch/>
        </p:blipFill>
        <p:spPr>
          <a:xfrm>
            <a:off x="18287999" y="5467300"/>
            <a:ext cx="15773399" cy="11876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914" name="Google Shape;914;p76"/>
          <p:cNvPicPr preferRelativeResize="0"/>
          <p:nvPr/>
        </p:nvPicPr>
        <p:blipFill rotWithShape="1">
          <a:blip r:embed="rId3">
            <a:alphaModFix/>
          </a:blip>
          <a:srcRect l="50000"/>
          <a:stretch/>
        </p:blipFill>
        <p:spPr>
          <a:xfrm>
            <a:off x="18287999" y="5467300"/>
            <a:ext cx="15773399" cy="11876251"/>
          </a:xfrm>
          <a:prstGeom prst="rect">
            <a:avLst/>
          </a:prstGeom>
          <a:noFill/>
          <a:ln>
            <a:noFill/>
          </a:ln>
        </p:spPr>
      </p:pic>
      <p:sp>
        <p:nvSpPr>
          <p:cNvPr id="915" name="Google Shape;915;p7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Ensemble</a:t>
            </a:r>
            <a:endParaRPr/>
          </a:p>
        </p:txBody>
      </p:sp>
      <p:sp>
        <p:nvSpPr>
          <p:cNvPr id="916" name="Google Shape;916;p7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cxnSp>
        <p:nvCxnSpPr>
          <p:cNvPr id="917" name="Google Shape;917;p76"/>
          <p:cNvCxnSpPr/>
          <p:nvPr/>
        </p:nvCxnSpPr>
        <p:spPr>
          <a:xfrm>
            <a:off x="18288000" y="4846320"/>
            <a:ext cx="0" cy="13652100"/>
          </a:xfrm>
          <a:prstGeom prst="straightConnector1">
            <a:avLst/>
          </a:prstGeom>
          <a:noFill/>
          <a:ln w="228600" cap="flat" cmpd="sng">
            <a:solidFill>
              <a:schemeClr val="dk2"/>
            </a:solidFill>
            <a:prstDash val="solid"/>
            <a:round/>
            <a:headEnd type="none" w="med" len="med"/>
            <a:tailEnd type="none" w="med" len="med"/>
          </a:ln>
        </p:spPr>
      </p:cxnSp>
      <p:pic>
        <p:nvPicPr>
          <p:cNvPr id="918" name="Google Shape;918;p76"/>
          <p:cNvPicPr preferRelativeResize="0"/>
          <p:nvPr/>
        </p:nvPicPr>
        <p:blipFill rotWithShape="1">
          <a:blip r:embed="rId3">
            <a:alphaModFix amt="10000"/>
          </a:blip>
          <a:srcRect r="50000"/>
          <a:stretch/>
        </p:blipFill>
        <p:spPr>
          <a:xfrm>
            <a:off x="2514600" y="5467300"/>
            <a:ext cx="15773399" cy="11876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XGBoost + RAPIDS (</a:t>
            </a:r>
            <a:r>
              <a:rPr lang="en-US" u="sng">
                <a:solidFill>
                  <a:schemeClr val="hlink"/>
                </a:solidFill>
                <a:hlinkClick r:id="rId3"/>
              </a:rPr>
              <a:t>LINK</a:t>
            </a:r>
            <a:r>
              <a:rPr lang="en-US"/>
              <a:t>)</a:t>
            </a:r>
            <a:endParaRPr/>
          </a:p>
        </p:txBody>
      </p:sp>
      <p:sp>
        <p:nvSpPr>
          <p:cNvPr id="925" name="Google Shape;925;p7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Optimized gradient boosting machine learning algorithm</a:t>
            </a:r>
            <a:endParaRPr/>
          </a:p>
        </p:txBody>
      </p:sp>
      <p:sp>
        <p:nvSpPr>
          <p:cNvPr id="926" name="Google Shape;926;p77"/>
          <p:cNvSpPr txBox="1">
            <a:spLocks noGrp="1"/>
          </p:cNvSpPr>
          <p:nvPr>
            <p:ph type="body" idx="2"/>
          </p:nvPr>
        </p:nvSpPr>
        <p:spPr>
          <a:xfrm>
            <a:off x="2514600" y="4846325"/>
            <a:ext cx="22235400" cy="5337900"/>
          </a:xfrm>
          <a:prstGeom prst="rect">
            <a:avLst/>
          </a:prstGeom>
        </p:spPr>
        <p:txBody>
          <a:bodyPr spcFirstLastPara="1" wrap="square" lIns="91425" tIns="45700" rIns="91425" bIns="45700" anchor="t" anchorCtr="0">
            <a:noAutofit/>
          </a:bodyPr>
          <a:lstStyle/>
          <a:p>
            <a:pPr marL="457200" lvl="0" indent="-508000" algn="l" rtl="0">
              <a:lnSpc>
                <a:spcPct val="115000"/>
              </a:lnSpc>
              <a:spcBef>
                <a:spcPts val="3000"/>
              </a:spcBef>
              <a:spcAft>
                <a:spcPts val="0"/>
              </a:spcAft>
              <a:buSzPts val="4400"/>
              <a:buChar char="●"/>
            </a:pPr>
            <a:r>
              <a:rPr lang="en-US"/>
              <a:t>XGBoost is the gold standard in single model performance for classification and regression. RAPIDS was built from the start to integrate with this amazing algorithm.</a:t>
            </a:r>
            <a:endParaRPr/>
          </a:p>
          <a:p>
            <a:pPr marL="457200" lvl="0" indent="-508000" algn="l" rtl="0">
              <a:lnSpc>
                <a:spcPct val="115000"/>
              </a:lnSpc>
              <a:spcBef>
                <a:spcPts val="0"/>
              </a:spcBef>
              <a:spcAft>
                <a:spcPts val="0"/>
              </a:spcAft>
              <a:buSzPts val="4400"/>
              <a:buChar char="●"/>
            </a:pPr>
            <a:r>
              <a:rPr lang="en-US"/>
              <a:t>Extreme Gradient Boosting, is a scalable, distributed gradient-boosted decision tree machine learning algorithm</a:t>
            </a:r>
            <a:endParaRPr/>
          </a:p>
          <a:p>
            <a:pPr marL="457200" lvl="0" indent="-508000" algn="l" rtl="0">
              <a:lnSpc>
                <a:spcPct val="115000"/>
              </a:lnSpc>
              <a:spcBef>
                <a:spcPts val="0"/>
              </a:spcBef>
              <a:spcAft>
                <a:spcPts val="0"/>
              </a:spcAft>
              <a:buSzPts val="4400"/>
              <a:buChar char="●"/>
            </a:pPr>
            <a:r>
              <a:rPr lang="en-US"/>
              <a:t>Builds upon supervised machine learning, decision trees, ensemble learning, and gradient boosting concepts</a:t>
            </a:r>
            <a:endParaRPr/>
          </a:p>
        </p:txBody>
      </p:sp>
      <p:pic>
        <p:nvPicPr>
          <p:cNvPr id="927" name="Google Shape;927;p77"/>
          <p:cNvPicPr preferRelativeResize="0"/>
          <p:nvPr/>
        </p:nvPicPr>
        <p:blipFill>
          <a:blip r:embed="rId4">
            <a:alphaModFix/>
          </a:blip>
          <a:stretch>
            <a:fillRect/>
          </a:stretch>
        </p:blipFill>
        <p:spPr>
          <a:xfrm>
            <a:off x="24750000" y="4846375"/>
            <a:ext cx="9311400" cy="4698250"/>
          </a:xfrm>
          <a:prstGeom prst="rect">
            <a:avLst/>
          </a:prstGeom>
          <a:noFill/>
          <a:ln>
            <a:noFill/>
          </a:ln>
        </p:spPr>
      </p:pic>
      <p:sp>
        <p:nvSpPr>
          <p:cNvPr id="928" name="Google Shape;928;p77"/>
          <p:cNvSpPr txBox="1">
            <a:spLocks noGrp="1"/>
          </p:cNvSpPr>
          <p:nvPr>
            <p:ph type="body" idx="2"/>
          </p:nvPr>
        </p:nvSpPr>
        <p:spPr>
          <a:xfrm>
            <a:off x="2514600" y="10184225"/>
            <a:ext cx="31546800" cy="8314200"/>
          </a:xfrm>
          <a:prstGeom prst="rect">
            <a:avLst/>
          </a:prstGeom>
        </p:spPr>
        <p:txBody>
          <a:bodyPr spcFirstLastPara="1" wrap="square" lIns="91425" tIns="45700" rIns="91425" bIns="45700" anchor="t" anchorCtr="0">
            <a:noAutofit/>
          </a:bodyPr>
          <a:lstStyle/>
          <a:p>
            <a:pPr marL="457200" lvl="0" indent="-508000" algn="l" rtl="0">
              <a:lnSpc>
                <a:spcPct val="115000"/>
              </a:lnSpc>
              <a:spcBef>
                <a:spcPts val="3000"/>
              </a:spcBef>
              <a:spcAft>
                <a:spcPts val="0"/>
              </a:spcAft>
              <a:buSzPts val="4400"/>
              <a:buChar char="●"/>
            </a:pPr>
            <a:r>
              <a:rPr lang="en-US"/>
              <a:t>Gradient boosting is an extension of boosting where the process of additively generating weak models is formalized as a gradient descent algorithm over an objective function. Gradient boosting sets targeted outcomes for the next model to minimize errors</a:t>
            </a:r>
            <a:endParaRPr/>
          </a:p>
          <a:p>
            <a:pPr marL="457200" lvl="0" indent="-508000" algn="l" rtl="0">
              <a:lnSpc>
                <a:spcPct val="115000"/>
              </a:lnSpc>
              <a:spcBef>
                <a:spcPts val="0"/>
              </a:spcBef>
              <a:spcAft>
                <a:spcPts val="0"/>
              </a:spcAft>
              <a:buSzPts val="4400"/>
              <a:buChar char="●"/>
            </a:pPr>
            <a:r>
              <a:rPr lang="en-US"/>
              <a:t>With XGBoost, trees are built in parallel. It follows a level-wise strategy, scanning across gradient values and using these partial sums to evaluate the quality of splits at every possible split in the training set</a:t>
            </a:r>
            <a:endParaRPr/>
          </a:p>
          <a:p>
            <a:pPr marL="457200" lvl="0" indent="-508000" algn="l" rtl="0">
              <a:lnSpc>
                <a:spcPct val="115000"/>
              </a:lnSpc>
              <a:spcBef>
                <a:spcPts val="0"/>
              </a:spcBef>
              <a:spcAft>
                <a:spcPts val="0"/>
              </a:spcAft>
              <a:buSzPts val="4400"/>
              <a:buChar char="●"/>
            </a:pPr>
            <a:r>
              <a:rPr lang="en-US"/>
              <a:t>XGBoost includes seamless GPU acceleration, including loading data from cuDF DataFrames and cuPy arrays. This significantly speeds up model training and improves accuracy for better predictions. The Dask API makes it easy to scale to multiple nodes or multiple GPUs. Furthermore, the RAPIDS Memory Manager (RMM) integrates with XGBoost to enable a single, shared, high-speed memory pool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aphicFrame>
        <p:nvGraphicFramePr>
          <p:cNvPr id="439" name="Google Shape;439;p44"/>
          <p:cNvGraphicFramePr/>
          <p:nvPr/>
        </p:nvGraphicFramePr>
        <p:xfrm>
          <a:off x="18651265" y="7034764"/>
          <a:ext cx="3000000" cy="3000000"/>
        </p:xfrm>
        <a:graphic>
          <a:graphicData uri="http://schemas.openxmlformats.org/drawingml/2006/table">
            <a:tbl>
              <a:tblPr firstRow="1" bandRow="1">
                <a:noFill/>
                <a:tableStyleId>{010D8E50-E902-4381-9BBC-3E7D81F2B5E6}</a:tableStyleId>
              </a:tblPr>
              <a:tblGrid>
                <a:gridCol w="988250">
                  <a:extLst>
                    <a:ext uri="{9D8B030D-6E8A-4147-A177-3AD203B41FA5}">
                      <a16:colId xmlns:a16="http://schemas.microsoft.com/office/drawing/2014/main" val="20000"/>
                    </a:ext>
                  </a:extLst>
                </a:gridCol>
                <a:gridCol w="14907650">
                  <a:extLst>
                    <a:ext uri="{9D8B030D-6E8A-4147-A177-3AD203B41FA5}">
                      <a16:colId xmlns:a16="http://schemas.microsoft.com/office/drawing/2014/main" val="20001"/>
                    </a:ext>
                  </a:extLst>
                </a:gridCol>
              </a:tblGrid>
              <a:tr h="100000">
                <a:tc>
                  <a:txBody>
                    <a:bodyPr/>
                    <a:lstStyle/>
                    <a:p>
                      <a:pPr marL="0" marR="0" lvl="0" indent="0" algn="l" rtl="0">
                        <a:spcBef>
                          <a:spcPts val="0"/>
                        </a:spcBef>
                        <a:spcAft>
                          <a:spcPts val="0"/>
                        </a:spcAft>
                        <a:buClr>
                          <a:schemeClr val="dk2"/>
                        </a:buClr>
                        <a:buSzPts val="5400"/>
                        <a:buFont typeface="NVIDIA Sans"/>
                        <a:buNone/>
                      </a:pPr>
                      <a:endParaRPr/>
                    </a:p>
                  </a:txBody>
                  <a:tcPr marL="91450" marR="91450" marT="0" marB="0" anchor="ctr">
                    <a:lnL w="9525" cap="flat" cmpd="sng">
                      <a:solidFill>
                        <a:srgbClr val="000000">
                          <a:alpha val="0"/>
                        </a:srgbClr>
                      </a:solidFill>
                      <a:prstDash val="solid"/>
                      <a:round/>
                      <a:headEnd type="none" w="sm" len="sm"/>
                      <a:tailEnd type="none" w="sm" len="sm"/>
                    </a:lnL>
                    <a:lnR w="12700" cap="flat" cmpd="sng">
                      <a:solidFill>
                        <a:schemeClr val="dk1">
                          <a:alpha val="0"/>
                        </a:scheme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spcBef>
                          <a:spcPts val="0"/>
                        </a:spcBef>
                        <a:spcAft>
                          <a:spcPts val="0"/>
                        </a:spcAft>
                        <a:buClr>
                          <a:srgbClr val="B6A56F"/>
                        </a:buClr>
                        <a:buSzPts val="4800"/>
                        <a:buFont typeface="NVIDIA Sans Medium"/>
                        <a:buNone/>
                      </a:pPr>
                      <a:endParaRPr/>
                    </a:p>
                  </a:txBody>
                  <a:tcPr marL="0" marR="365750" marT="0" marB="0" anchor="ctr">
                    <a:lnL w="12700" cap="flat" cmpd="sng">
                      <a:solidFill>
                        <a:schemeClr val="dk1">
                          <a:alpha val="0"/>
                        </a:scheme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Machine Learning Fundamentals</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End-To-End Machine Learning </a:t>
                      </a:r>
                      <a:endParaRPr sz="400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Accelerating Machine Learning</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r h="1796225">
                <a:tc>
                  <a:txBody>
                    <a:bodyPr/>
                    <a:lstStyle/>
                    <a:p>
                      <a:pPr marL="0" lvl="0" indent="0" algn="l" rtl="0">
                        <a:spcBef>
                          <a:spcPts val="0"/>
                        </a:spcBef>
                        <a:spcAft>
                          <a:spcPts val="0"/>
                        </a:spcAft>
                        <a:buClr>
                          <a:schemeClr val="lt1"/>
                        </a:buClr>
                        <a:buFont typeface="Arial"/>
                        <a:buNone/>
                      </a:pPr>
                      <a:r>
                        <a:rPr lang="en-US" sz="5400">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Hands-On Lab</a:t>
                      </a:r>
                      <a:endParaRPr sz="400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40" name="Google Shape;440;p44"/>
          <p:cNvSpPr txBox="1"/>
          <p:nvPr/>
        </p:nvSpPr>
        <p:spPr>
          <a:xfrm>
            <a:off x="19524558" y="5114484"/>
            <a:ext cx="112491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i="0" u="none" strike="noStrike" cap="none">
                <a:solidFill>
                  <a:srgbClr val="76B900"/>
                </a:solidFill>
                <a:latin typeface="NVIDIA Sans"/>
                <a:ea typeface="NVIDIA Sans"/>
                <a:cs typeface="NVIDIA Sans"/>
                <a:sym typeface="NVIDIA Sans"/>
              </a:rPr>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8"/>
          <p:cNvSpPr txBox="1">
            <a:spLocks noGrp="1"/>
          </p:cNvSpPr>
          <p:nvPr>
            <p:ph type="body" idx="1"/>
          </p:nvPr>
        </p:nvSpPr>
        <p:spPr>
          <a:xfrm>
            <a:off x="1473866" y="1865236"/>
            <a:ext cx="18476700" cy="5943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Acceleration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Tuning</a:t>
            </a:r>
            <a:endParaRPr/>
          </a:p>
        </p:txBody>
      </p:sp>
      <p:sp>
        <p:nvSpPr>
          <p:cNvPr id="941" name="Google Shape;941;p7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a:t>Low data processing cycle time translates to more experimentation and higher productivity</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None/>
            </a:pPr>
            <a:endParaRPr/>
          </a:p>
        </p:txBody>
      </p:sp>
      <p:sp>
        <p:nvSpPr>
          <p:cNvPr id="942" name="Google Shape;942;p79"/>
          <p:cNvSpPr txBox="1">
            <a:spLocks noGrp="1"/>
          </p:cNvSpPr>
          <p:nvPr>
            <p:ph type="body" idx="2"/>
          </p:nvPr>
        </p:nvSpPr>
        <p:spPr>
          <a:xfrm>
            <a:off x="2514600" y="4846325"/>
            <a:ext cx="206235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Faster runtime means more experimentation to improve model performance</a:t>
            </a:r>
            <a:endParaRPr/>
          </a:p>
          <a:p>
            <a:pPr marL="457200" lvl="0" indent="-508000" algn="l" rtl="0">
              <a:lnSpc>
                <a:spcPct val="200000"/>
              </a:lnSpc>
              <a:spcBef>
                <a:spcPts val="0"/>
              </a:spcBef>
              <a:spcAft>
                <a:spcPts val="0"/>
              </a:spcAft>
              <a:buSzPts val="4400"/>
              <a:buChar char="●"/>
            </a:pPr>
            <a:r>
              <a:rPr lang="en-US"/>
              <a:t>Faster runtime shortens development time and improves productivity</a:t>
            </a:r>
            <a:endParaRPr/>
          </a:p>
          <a:p>
            <a:pPr marL="457200" lvl="0" indent="-508000" algn="l" rtl="0">
              <a:lnSpc>
                <a:spcPct val="200000"/>
              </a:lnSpc>
              <a:spcBef>
                <a:spcPts val="0"/>
              </a:spcBef>
              <a:spcAft>
                <a:spcPts val="0"/>
              </a:spcAft>
              <a:buSzPts val="4400"/>
              <a:buChar char="●"/>
            </a:pPr>
            <a:r>
              <a:rPr lang="en-US" b="1"/>
              <a:t>Cross validation</a:t>
            </a:r>
            <a:r>
              <a:rPr lang="en-US"/>
              <a:t> – resampling method to protect against overfitting</a:t>
            </a:r>
            <a:endParaRPr/>
          </a:p>
          <a:p>
            <a:pPr marL="914400" lvl="1" indent="-482600" algn="l" rtl="0">
              <a:lnSpc>
                <a:spcPct val="200000"/>
              </a:lnSpc>
              <a:spcBef>
                <a:spcPts val="0"/>
              </a:spcBef>
              <a:spcAft>
                <a:spcPts val="0"/>
              </a:spcAft>
              <a:buSzPts val="4000"/>
              <a:buChar char="○"/>
            </a:pPr>
            <a:r>
              <a:rPr lang="en-US"/>
              <a:t>Trains multiple models with different subsets</a:t>
            </a:r>
            <a:endParaRPr/>
          </a:p>
          <a:p>
            <a:pPr marL="457200" lvl="0" indent="-508000" algn="l" rtl="0">
              <a:lnSpc>
                <a:spcPct val="200000"/>
              </a:lnSpc>
              <a:spcBef>
                <a:spcPts val="0"/>
              </a:spcBef>
              <a:spcAft>
                <a:spcPts val="0"/>
              </a:spcAft>
              <a:buSzPts val="4400"/>
              <a:buChar char="●"/>
            </a:pPr>
            <a:r>
              <a:rPr lang="en-US" b="1"/>
              <a:t>Feature selection</a:t>
            </a:r>
            <a:r>
              <a:rPr lang="en-US"/>
              <a:t> – finding the optimal subset of features</a:t>
            </a:r>
            <a:endParaRPr/>
          </a:p>
          <a:p>
            <a:pPr marL="914400" lvl="1" indent="-482600" algn="l" rtl="0">
              <a:lnSpc>
                <a:spcPct val="200000"/>
              </a:lnSpc>
              <a:spcBef>
                <a:spcPts val="0"/>
              </a:spcBef>
              <a:spcAft>
                <a:spcPts val="0"/>
              </a:spcAft>
              <a:buSzPts val="4000"/>
              <a:buChar char="○"/>
            </a:pPr>
            <a:r>
              <a:rPr lang="en-US"/>
              <a:t>Reduce noise and irrelevant features</a:t>
            </a:r>
            <a:endParaRPr/>
          </a:p>
          <a:p>
            <a:pPr marL="914400" lvl="1" indent="-482600" algn="l" rtl="0">
              <a:lnSpc>
                <a:spcPct val="200000"/>
              </a:lnSpc>
              <a:spcBef>
                <a:spcPts val="0"/>
              </a:spcBef>
              <a:spcAft>
                <a:spcPts val="0"/>
              </a:spcAft>
              <a:buSzPts val="4000"/>
              <a:buChar char="○"/>
            </a:pPr>
            <a:r>
              <a:rPr lang="en-US"/>
              <a:t>Reduce model complexity and training time</a:t>
            </a:r>
            <a:endParaRPr/>
          </a:p>
          <a:p>
            <a:pPr marL="914400" lvl="1" indent="-482600" algn="l" rtl="0">
              <a:lnSpc>
                <a:spcPct val="200000"/>
              </a:lnSpc>
              <a:spcBef>
                <a:spcPts val="0"/>
              </a:spcBef>
              <a:spcAft>
                <a:spcPts val="0"/>
              </a:spcAft>
              <a:buSzPts val="4000"/>
              <a:buChar char="○"/>
            </a:pPr>
            <a:r>
              <a:rPr lang="en-US"/>
              <a:t>Improve model inference performance</a:t>
            </a:r>
            <a:endParaRPr/>
          </a:p>
          <a:p>
            <a:pPr marL="457200" lvl="0" indent="-508000" algn="l" rtl="0">
              <a:lnSpc>
                <a:spcPct val="200000"/>
              </a:lnSpc>
              <a:spcBef>
                <a:spcPts val="0"/>
              </a:spcBef>
              <a:spcAft>
                <a:spcPts val="0"/>
              </a:spcAft>
              <a:buSzPts val="4400"/>
              <a:buChar char="●"/>
            </a:pPr>
            <a:r>
              <a:rPr lang="en-US"/>
              <a:t>Hyperparameter Tuning</a:t>
            </a:r>
            <a:endParaRPr/>
          </a:p>
          <a:p>
            <a:pPr marL="914400" lvl="1" indent="-482600" algn="l" rtl="0">
              <a:lnSpc>
                <a:spcPct val="200000"/>
              </a:lnSpc>
              <a:spcBef>
                <a:spcPts val="0"/>
              </a:spcBef>
              <a:spcAft>
                <a:spcPts val="0"/>
              </a:spcAft>
              <a:buSzPts val="4000"/>
              <a:buChar char="○"/>
            </a:pPr>
            <a:r>
              <a:rPr lang="en-US" b="1"/>
              <a:t>Grid Search</a:t>
            </a:r>
            <a:endParaRPr b="1"/>
          </a:p>
          <a:p>
            <a:pPr marL="0" lvl="0" indent="0" algn="l" rtl="0">
              <a:spcBef>
                <a:spcPts val="3000"/>
              </a:spcBef>
              <a:spcAft>
                <a:spcPts val="0"/>
              </a:spcAft>
              <a:buClr>
                <a:schemeClr val="lt1"/>
              </a:buClr>
              <a:buSzPts val="1100"/>
              <a:buFont typeface="Arial"/>
              <a:buNone/>
            </a:pPr>
            <a:endParaRPr/>
          </a:p>
          <a:p>
            <a:pPr marL="0" lvl="0" indent="0" algn="l" rtl="0">
              <a:spcBef>
                <a:spcPts val="3000"/>
              </a:spcBef>
              <a:spcAft>
                <a:spcPts val="0"/>
              </a:spcAft>
              <a:buNone/>
            </a:pPr>
            <a:endParaRPr/>
          </a:p>
        </p:txBody>
      </p:sp>
      <p:pic>
        <p:nvPicPr>
          <p:cNvPr id="943" name="Google Shape;943;p79"/>
          <p:cNvPicPr preferRelativeResize="0"/>
          <p:nvPr/>
        </p:nvPicPr>
        <p:blipFill>
          <a:blip r:embed="rId3">
            <a:alphaModFix/>
          </a:blip>
          <a:stretch>
            <a:fillRect/>
          </a:stretch>
        </p:blipFill>
        <p:spPr>
          <a:xfrm>
            <a:off x="20862300" y="9011000"/>
            <a:ext cx="13199099" cy="53227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8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Feature Engineering</a:t>
            </a:r>
            <a:endParaRPr/>
          </a:p>
        </p:txBody>
      </p:sp>
      <p:sp>
        <p:nvSpPr>
          <p:cNvPr id="950" name="Google Shape;950;p8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Accelerated by RAPIDS cuDF</a:t>
            </a:r>
            <a:endParaRPr/>
          </a:p>
        </p:txBody>
      </p:sp>
      <p:sp>
        <p:nvSpPr>
          <p:cNvPr id="951" name="Google Shape;951;p80"/>
          <p:cNvSpPr txBox="1">
            <a:spLocks noGrp="1"/>
          </p:cNvSpPr>
          <p:nvPr>
            <p:ph type="body" idx="2"/>
          </p:nvPr>
        </p:nvSpPr>
        <p:spPr>
          <a:xfrm>
            <a:off x="2514600" y="11102525"/>
            <a:ext cx="19717500" cy="73959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Feature engineering is an iterative process that allows for continuous refinement and improvement of model inputs</a:t>
            </a:r>
            <a:endParaRPr/>
          </a:p>
          <a:p>
            <a:pPr marL="0" lvl="0" indent="0" algn="l" rtl="0">
              <a:spcBef>
                <a:spcPts val="3000"/>
              </a:spcBef>
              <a:spcAft>
                <a:spcPts val="0"/>
              </a:spcAft>
              <a:buNone/>
            </a:pPr>
            <a:r>
              <a:rPr lang="en-US"/>
              <a:t>Use cuDF to create new features for downstream ML tasks: </a:t>
            </a:r>
            <a:endParaRPr/>
          </a:p>
          <a:p>
            <a:pPr marL="914400" lvl="1" indent="-482600" algn="l" rtl="0">
              <a:spcBef>
                <a:spcPts val="1500"/>
              </a:spcBef>
              <a:spcAft>
                <a:spcPts val="0"/>
              </a:spcAft>
              <a:buSzPts val="4000"/>
              <a:buChar char="○"/>
            </a:pPr>
            <a:r>
              <a:rPr lang="en-US"/>
              <a:t>cuML</a:t>
            </a:r>
            <a:endParaRPr/>
          </a:p>
          <a:p>
            <a:pPr marL="914400" lvl="1" indent="-482600" algn="l" rtl="0">
              <a:spcBef>
                <a:spcPts val="0"/>
              </a:spcBef>
              <a:spcAft>
                <a:spcPts val="0"/>
              </a:spcAft>
              <a:buSzPts val="4000"/>
              <a:buChar char="○"/>
            </a:pPr>
            <a:r>
              <a:rPr lang="en-US"/>
              <a:t>XGBoost</a:t>
            </a:r>
            <a:endParaRPr/>
          </a:p>
          <a:p>
            <a:pPr marL="914400" lvl="1" indent="-482600" algn="l" rtl="0">
              <a:spcBef>
                <a:spcPts val="0"/>
              </a:spcBef>
              <a:spcAft>
                <a:spcPts val="0"/>
              </a:spcAft>
              <a:buSzPts val="4000"/>
              <a:buChar char="○"/>
            </a:pPr>
            <a:r>
              <a:rPr lang="en-US"/>
              <a:t>cuDNN</a:t>
            </a:r>
            <a:endParaRPr/>
          </a:p>
        </p:txBody>
      </p:sp>
      <p:pic>
        <p:nvPicPr>
          <p:cNvPr id="952" name="Google Shape;952;p80"/>
          <p:cNvPicPr preferRelativeResize="0"/>
          <p:nvPr/>
        </p:nvPicPr>
        <p:blipFill>
          <a:blip r:embed="rId3">
            <a:alphaModFix/>
          </a:blip>
          <a:stretch>
            <a:fillRect/>
          </a:stretch>
        </p:blipFill>
        <p:spPr>
          <a:xfrm>
            <a:off x="22232100" y="12269788"/>
            <a:ext cx="11829300" cy="5061375"/>
          </a:xfrm>
          <a:prstGeom prst="rect">
            <a:avLst/>
          </a:prstGeom>
          <a:noFill/>
          <a:ln>
            <a:noFill/>
          </a:ln>
        </p:spPr>
      </p:pic>
      <p:sp>
        <p:nvSpPr>
          <p:cNvPr id="953" name="Google Shape;953;p80"/>
          <p:cNvSpPr txBox="1">
            <a:spLocks noGrp="1"/>
          </p:cNvSpPr>
          <p:nvPr>
            <p:ph type="body" idx="2"/>
          </p:nvPr>
        </p:nvSpPr>
        <p:spPr>
          <a:xfrm>
            <a:off x="2514600" y="4846325"/>
            <a:ext cx="31546800" cy="62562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b="1"/>
              <a:t>Feature engineering </a:t>
            </a:r>
            <a:r>
              <a:rPr lang="en-US"/>
              <a:t>is often considered one of the most crucial and impactful steps in the machine learning process to improve a model's predictive power and ability to generalize to new data</a:t>
            </a:r>
            <a:endParaRPr/>
          </a:p>
          <a:p>
            <a:pPr marL="0" lvl="0" indent="0" algn="l" rtl="0">
              <a:spcBef>
                <a:spcPts val="3000"/>
              </a:spcBef>
              <a:spcAft>
                <a:spcPts val="0"/>
              </a:spcAft>
              <a:buNone/>
            </a:pPr>
            <a:r>
              <a:rPr lang="en-US"/>
              <a:t>Benefits of feature engineering: </a:t>
            </a:r>
            <a:endParaRPr/>
          </a:p>
          <a:p>
            <a:pPr marL="457200" lvl="0" indent="-508000" algn="l" rtl="0">
              <a:spcBef>
                <a:spcPts val="3000"/>
              </a:spcBef>
              <a:spcAft>
                <a:spcPts val="0"/>
              </a:spcAft>
              <a:buSzPts val="4400"/>
              <a:buChar char="●"/>
            </a:pPr>
            <a:r>
              <a:rPr lang="en-US"/>
              <a:t>Transforms raw data into a format that better represents the underlying problem, making it easier for algorithms to learn patterns and make predictions</a:t>
            </a:r>
            <a:endParaRPr/>
          </a:p>
          <a:p>
            <a:pPr marL="914400" lvl="1" indent="-482600" algn="l" rtl="0">
              <a:spcBef>
                <a:spcPts val="0"/>
              </a:spcBef>
              <a:spcAft>
                <a:spcPts val="0"/>
              </a:spcAft>
              <a:buSzPts val="4000"/>
              <a:buChar char="○"/>
            </a:pPr>
            <a:r>
              <a:rPr lang="en-US"/>
              <a:t>Allows domain knowledge to be incorporated into the model, capturing important aspects of the problem that may not be immediately apparent in the raw data</a:t>
            </a:r>
            <a:endParaRPr/>
          </a:p>
          <a:p>
            <a:pPr marL="914400" lvl="1" indent="-482600" algn="l" rtl="0">
              <a:spcBef>
                <a:spcPts val="0"/>
              </a:spcBef>
              <a:spcAft>
                <a:spcPts val="0"/>
              </a:spcAft>
              <a:buSzPts val="4000"/>
              <a:buChar char="○"/>
            </a:pPr>
            <a:r>
              <a:rPr lang="en-US"/>
              <a:t>Enhance model interpretability, making it easier to understand and explain model predictions</a:t>
            </a:r>
            <a:endParaRPr/>
          </a:p>
          <a:p>
            <a:pPr marL="914400" lvl="1" indent="-482600" algn="l" rtl="0">
              <a:spcBef>
                <a:spcPts val="0"/>
              </a:spcBef>
              <a:spcAft>
                <a:spcPts val="0"/>
              </a:spcAft>
              <a:buSzPts val="4000"/>
              <a:buChar char="○"/>
            </a:pPr>
            <a:r>
              <a:rPr lang="en-US"/>
              <a:t>Reduce computational costs and improve model efficiency by providing more relevant and informative inputs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Flywheel</a:t>
            </a:r>
            <a:endParaRPr/>
          </a:p>
        </p:txBody>
      </p:sp>
      <p:sp>
        <p:nvSpPr>
          <p:cNvPr id="960" name="Google Shape;960;p8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Powerful approach to identifying and fixing data shifts</a:t>
            </a:r>
            <a:endParaRPr/>
          </a:p>
        </p:txBody>
      </p:sp>
      <p:sp>
        <p:nvSpPr>
          <p:cNvPr id="961" name="Google Shape;961;p8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ctr" rtl="0">
              <a:spcBef>
                <a:spcPts val="3000"/>
              </a:spcBef>
              <a:spcAft>
                <a:spcPts val="0"/>
              </a:spcAft>
              <a:buNone/>
            </a:pPr>
            <a:endParaRPr sz="4100"/>
          </a:p>
          <a:p>
            <a:pPr marL="0" lvl="0" indent="0" algn="ctr" rtl="0">
              <a:spcBef>
                <a:spcPts val="3000"/>
              </a:spcBef>
              <a:spcAft>
                <a:spcPts val="0"/>
              </a:spcAft>
              <a:buNone/>
            </a:pPr>
            <a:r>
              <a:rPr lang="en-US" sz="4100"/>
              <a:t>Enables systems to automatically improve their performance through the cyclical nature of data-driven growth and innovation</a:t>
            </a:r>
            <a:endParaRPr sz="4100"/>
          </a:p>
        </p:txBody>
      </p:sp>
      <p:pic>
        <p:nvPicPr>
          <p:cNvPr id="962" name="Google Shape;962;p81"/>
          <p:cNvPicPr preferRelativeResize="0"/>
          <p:nvPr/>
        </p:nvPicPr>
        <p:blipFill>
          <a:blip r:embed="rId3">
            <a:alphaModFix/>
          </a:blip>
          <a:stretch>
            <a:fillRect/>
          </a:stretch>
        </p:blipFill>
        <p:spPr>
          <a:xfrm>
            <a:off x="6370138" y="6870953"/>
            <a:ext cx="23835727" cy="1162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Distributed Computing for Machine Learning</a:t>
            </a:r>
            <a:endParaRPr/>
          </a:p>
        </p:txBody>
      </p:sp>
      <p:sp>
        <p:nvSpPr>
          <p:cNvPr id="969" name="Google Shape;969;p8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When the training data or model doesn’t fit in the memory of a single device</a:t>
            </a:r>
            <a:endParaRPr/>
          </a:p>
        </p:txBody>
      </p:sp>
      <p:sp>
        <p:nvSpPr>
          <p:cNvPr id="970" name="Google Shape;970;p82"/>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971" name="Google Shape;971;p82"/>
          <p:cNvPicPr preferRelativeResize="0"/>
          <p:nvPr/>
        </p:nvPicPr>
        <p:blipFill rotWithShape="1">
          <a:blip r:embed="rId3">
            <a:alphaModFix/>
          </a:blip>
          <a:srcRect r="55106"/>
          <a:stretch/>
        </p:blipFill>
        <p:spPr>
          <a:xfrm>
            <a:off x="6335313" y="6056275"/>
            <a:ext cx="8378569" cy="12442150"/>
          </a:xfrm>
          <a:prstGeom prst="rect">
            <a:avLst/>
          </a:prstGeom>
          <a:noFill/>
          <a:ln>
            <a:noFill/>
          </a:ln>
        </p:spPr>
      </p:pic>
      <p:pic>
        <p:nvPicPr>
          <p:cNvPr id="972" name="Google Shape;972;p82"/>
          <p:cNvPicPr preferRelativeResize="0"/>
          <p:nvPr/>
        </p:nvPicPr>
        <p:blipFill rotWithShape="1">
          <a:blip r:embed="rId3">
            <a:alphaModFix amt="10000"/>
          </a:blip>
          <a:srcRect l="45097"/>
          <a:stretch/>
        </p:blipFill>
        <p:spPr>
          <a:xfrm>
            <a:off x="20928137" y="6056275"/>
            <a:ext cx="10246425" cy="12442150"/>
          </a:xfrm>
          <a:prstGeom prst="rect">
            <a:avLst/>
          </a:prstGeom>
          <a:noFill/>
          <a:ln>
            <a:noFill/>
          </a:ln>
        </p:spPr>
      </p:pic>
      <p:sp>
        <p:nvSpPr>
          <p:cNvPr id="973" name="Google Shape;973;p82"/>
          <p:cNvSpPr txBox="1"/>
          <p:nvPr/>
        </p:nvSpPr>
        <p:spPr>
          <a:xfrm>
            <a:off x="4126800" y="4846325"/>
            <a:ext cx="12795600" cy="11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t>The dataset is split across multiple devices, with each device having a full copy of the model</a:t>
            </a:r>
            <a:endParaRPr sz="3600"/>
          </a:p>
        </p:txBody>
      </p:sp>
      <p:sp>
        <p:nvSpPr>
          <p:cNvPr id="974" name="Google Shape;974;p82"/>
          <p:cNvSpPr txBox="1"/>
          <p:nvPr/>
        </p:nvSpPr>
        <p:spPr>
          <a:xfrm>
            <a:off x="19653550" y="4846325"/>
            <a:ext cx="12795600" cy="11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chemeClr val="lt2"/>
                </a:solidFill>
              </a:rPr>
              <a:t>The model itself is split across multiple devices, with each device processing the same data but different parts of the model</a:t>
            </a:r>
            <a:endParaRPr sz="3600">
              <a:solidFill>
                <a:schemeClr val="lt2"/>
              </a:solidFill>
            </a:endParaRPr>
          </a:p>
        </p:txBody>
      </p:sp>
      <p:cxnSp>
        <p:nvCxnSpPr>
          <p:cNvPr id="975" name="Google Shape;975;p82"/>
          <p:cNvCxnSpPr>
            <a:stCxn id="970" idx="0"/>
            <a:endCxn id="970" idx="2"/>
          </p:cNvCxnSpPr>
          <p:nvPr/>
        </p:nvCxnSpPr>
        <p:spPr>
          <a:xfrm>
            <a:off x="18288000" y="4846320"/>
            <a:ext cx="0" cy="13652100"/>
          </a:xfrm>
          <a:prstGeom prst="straightConnector1">
            <a:avLst/>
          </a:prstGeom>
          <a:noFill/>
          <a:ln w="228600"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8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Distributed Computing for Machine Learning</a:t>
            </a:r>
            <a:endParaRPr/>
          </a:p>
        </p:txBody>
      </p:sp>
      <p:sp>
        <p:nvSpPr>
          <p:cNvPr id="982" name="Google Shape;982;p8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When the training data or model doesn’t fit in the memory of a single device</a:t>
            </a:r>
            <a:endParaRPr/>
          </a:p>
        </p:txBody>
      </p:sp>
      <p:sp>
        <p:nvSpPr>
          <p:cNvPr id="983" name="Google Shape;983;p83"/>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984" name="Google Shape;984;p83"/>
          <p:cNvPicPr preferRelativeResize="0"/>
          <p:nvPr/>
        </p:nvPicPr>
        <p:blipFill rotWithShape="1">
          <a:blip r:embed="rId3">
            <a:alphaModFix amt="10000"/>
          </a:blip>
          <a:srcRect r="55106"/>
          <a:stretch/>
        </p:blipFill>
        <p:spPr>
          <a:xfrm>
            <a:off x="6335313" y="6056275"/>
            <a:ext cx="8378569" cy="12442150"/>
          </a:xfrm>
          <a:prstGeom prst="rect">
            <a:avLst/>
          </a:prstGeom>
          <a:noFill/>
          <a:ln>
            <a:noFill/>
          </a:ln>
        </p:spPr>
      </p:pic>
      <p:pic>
        <p:nvPicPr>
          <p:cNvPr id="985" name="Google Shape;985;p83"/>
          <p:cNvPicPr preferRelativeResize="0"/>
          <p:nvPr/>
        </p:nvPicPr>
        <p:blipFill rotWithShape="1">
          <a:blip r:embed="rId3">
            <a:alphaModFix/>
          </a:blip>
          <a:srcRect l="45097"/>
          <a:stretch/>
        </p:blipFill>
        <p:spPr>
          <a:xfrm>
            <a:off x="20928137" y="6056275"/>
            <a:ext cx="10246425" cy="12442150"/>
          </a:xfrm>
          <a:prstGeom prst="rect">
            <a:avLst/>
          </a:prstGeom>
          <a:noFill/>
          <a:ln>
            <a:noFill/>
          </a:ln>
        </p:spPr>
      </p:pic>
      <p:sp>
        <p:nvSpPr>
          <p:cNvPr id="986" name="Google Shape;986;p83"/>
          <p:cNvSpPr txBox="1"/>
          <p:nvPr/>
        </p:nvSpPr>
        <p:spPr>
          <a:xfrm>
            <a:off x="4126800" y="4846325"/>
            <a:ext cx="12795600" cy="11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chemeClr val="lt2"/>
                </a:solidFill>
              </a:rPr>
              <a:t>The dataset is split across multiple devices, with each device having a full copy of the model</a:t>
            </a:r>
            <a:endParaRPr sz="3600">
              <a:solidFill>
                <a:schemeClr val="lt2"/>
              </a:solidFill>
            </a:endParaRPr>
          </a:p>
        </p:txBody>
      </p:sp>
      <p:sp>
        <p:nvSpPr>
          <p:cNvPr id="987" name="Google Shape;987;p83"/>
          <p:cNvSpPr txBox="1"/>
          <p:nvPr/>
        </p:nvSpPr>
        <p:spPr>
          <a:xfrm>
            <a:off x="19653550" y="4846325"/>
            <a:ext cx="12795600" cy="11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t>The model itself is split across multiple devices, with each device processing the same data but different parts of the model</a:t>
            </a:r>
            <a:endParaRPr sz="3600"/>
          </a:p>
        </p:txBody>
      </p:sp>
      <p:cxnSp>
        <p:nvCxnSpPr>
          <p:cNvPr id="988" name="Google Shape;988;p83"/>
          <p:cNvCxnSpPr>
            <a:stCxn id="983" idx="0"/>
            <a:endCxn id="983" idx="2"/>
          </p:cNvCxnSpPr>
          <p:nvPr/>
        </p:nvCxnSpPr>
        <p:spPr>
          <a:xfrm>
            <a:off x="18288000" y="4846320"/>
            <a:ext cx="0" cy="13652100"/>
          </a:xfrm>
          <a:prstGeom prst="straightConnector1">
            <a:avLst/>
          </a:prstGeom>
          <a:noFill/>
          <a:ln w="228600"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4"/>
          <p:cNvSpPr txBox="1">
            <a:spLocks noGrp="1"/>
          </p:cNvSpPr>
          <p:nvPr>
            <p:ph type="body" idx="1"/>
          </p:nvPr>
        </p:nvSpPr>
        <p:spPr>
          <a:xfrm>
            <a:off x="1473866" y="1865236"/>
            <a:ext cx="18476700" cy="5943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Case Studies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Case Study #1</a:t>
            </a:r>
            <a:endParaRPr/>
          </a:p>
        </p:txBody>
      </p:sp>
      <p:sp>
        <p:nvSpPr>
          <p:cNvPr id="1001" name="Google Shape;1001;p8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002" name="Google Shape;1002;p8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03" name="Google Shape;1003;p85"/>
          <p:cNvPicPr preferRelativeResize="0"/>
          <p:nvPr/>
        </p:nvPicPr>
        <p:blipFill>
          <a:blip r:embed="rId3">
            <a:alphaModFix/>
          </a:blip>
          <a:stretch>
            <a:fillRect/>
          </a:stretch>
        </p:blipFill>
        <p:spPr>
          <a:xfrm>
            <a:off x="0" y="33"/>
            <a:ext cx="36576000" cy="205739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Case Study #2</a:t>
            </a:r>
            <a:endParaRPr/>
          </a:p>
        </p:txBody>
      </p:sp>
      <p:sp>
        <p:nvSpPr>
          <p:cNvPr id="1010" name="Google Shape;1010;p8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011" name="Google Shape;1011;p8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12" name="Google Shape;1012;p86"/>
          <p:cNvPicPr preferRelativeResize="0"/>
          <p:nvPr/>
        </p:nvPicPr>
        <p:blipFill>
          <a:blip r:embed="rId3">
            <a:alphaModFix/>
          </a:blip>
          <a:stretch>
            <a:fillRect/>
          </a:stretch>
        </p:blipFill>
        <p:spPr>
          <a:xfrm>
            <a:off x="2774063" y="0"/>
            <a:ext cx="31027876" cy="20573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8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Case Study #3</a:t>
            </a:r>
            <a:endParaRPr/>
          </a:p>
        </p:txBody>
      </p:sp>
      <p:sp>
        <p:nvSpPr>
          <p:cNvPr id="1019" name="Google Shape;1019;p8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020" name="Google Shape;1020;p8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21" name="Google Shape;1021;p87"/>
          <p:cNvPicPr preferRelativeResize="0"/>
          <p:nvPr/>
        </p:nvPicPr>
        <p:blipFill>
          <a:blip r:embed="rId3">
            <a:alphaModFix/>
          </a:blip>
          <a:stretch>
            <a:fillRect/>
          </a:stretch>
        </p:blipFill>
        <p:spPr>
          <a:xfrm>
            <a:off x="2785538" y="0"/>
            <a:ext cx="31004918" cy="2057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a:t>
            </a:r>
            <a:endParaRPr/>
          </a:p>
        </p:txBody>
      </p:sp>
      <p:sp>
        <p:nvSpPr>
          <p:cNvPr id="447" name="Google Shape;447;p4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algorithm, and compute</a:t>
            </a:r>
            <a:endParaRPr/>
          </a:p>
        </p:txBody>
      </p:sp>
      <p:sp>
        <p:nvSpPr>
          <p:cNvPr id="448" name="Google Shape;448;p4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Machine learning primarily focuses on building algorithms that enable computers to learn from data and make predictions. In contrast, data science has a broader focus that encompasses various techniques for extracting insights and meaning from data, including statistical analysis and data visualization.</a:t>
            </a:r>
            <a:endParaRPr/>
          </a:p>
          <a:p>
            <a:pPr marL="457200" lvl="0" indent="-508000" algn="l" rtl="0">
              <a:lnSpc>
                <a:spcPct val="200000"/>
              </a:lnSpc>
              <a:spcBef>
                <a:spcPts val="0"/>
              </a:spcBef>
              <a:spcAft>
                <a:spcPts val="0"/>
              </a:spcAft>
              <a:buSzPts val="4400"/>
              <a:buChar char="●"/>
            </a:pPr>
            <a:r>
              <a:rPr lang="en-US"/>
              <a:t>Pillars of machine learning: </a:t>
            </a:r>
            <a:endParaRPr/>
          </a:p>
        </p:txBody>
      </p:sp>
      <p:pic>
        <p:nvPicPr>
          <p:cNvPr id="449" name="Google Shape;449;p45"/>
          <p:cNvPicPr preferRelativeResize="0"/>
          <p:nvPr/>
        </p:nvPicPr>
        <p:blipFill>
          <a:blip r:embed="rId3">
            <a:alphaModFix/>
          </a:blip>
          <a:stretch>
            <a:fillRect/>
          </a:stretch>
        </p:blipFill>
        <p:spPr>
          <a:xfrm>
            <a:off x="2514600" y="10211475"/>
            <a:ext cx="20985774" cy="632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8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Case Study #4</a:t>
            </a:r>
            <a:endParaRPr/>
          </a:p>
        </p:txBody>
      </p:sp>
      <p:sp>
        <p:nvSpPr>
          <p:cNvPr id="1028" name="Google Shape;1028;p8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1029" name="Google Shape;1029;p8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30" name="Google Shape;1030;p88"/>
          <p:cNvPicPr preferRelativeResize="0"/>
          <p:nvPr/>
        </p:nvPicPr>
        <p:blipFill>
          <a:blip r:embed="rId3">
            <a:alphaModFix/>
          </a:blip>
          <a:stretch>
            <a:fillRect/>
          </a:stretch>
        </p:blipFill>
        <p:spPr>
          <a:xfrm>
            <a:off x="2399788" y="0"/>
            <a:ext cx="31776430" cy="205740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Traditional Programming: Rules-Based</a:t>
            </a:r>
            <a:endParaRPr/>
          </a:p>
        </p:txBody>
      </p:sp>
      <p:sp>
        <p:nvSpPr>
          <p:cNvPr id="456" name="Google Shape;456;p4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Explicitly define rules and logic to follow</a:t>
            </a:r>
            <a:endParaRPr/>
          </a:p>
        </p:txBody>
      </p:sp>
      <p:graphicFrame>
        <p:nvGraphicFramePr>
          <p:cNvPr id="457" name="Google Shape;457;p46"/>
          <p:cNvGraphicFramePr/>
          <p:nvPr/>
        </p:nvGraphicFramePr>
        <p:xfrm>
          <a:off x="2514600" y="4846325"/>
          <a:ext cx="3000000" cy="3000000"/>
        </p:xfrm>
        <a:graphic>
          <a:graphicData uri="http://schemas.openxmlformats.org/drawingml/2006/table">
            <a:tbl>
              <a:tblPr>
                <a:noFill/>
                <a:tableStyleId>{44B29012-3F64-4920-B9D0-23F9879E559F}</a:tableStyleId>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a:t>Rules-based</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a:solidFill>
                            <a:schemeClr val="lt2"/>
                          </a:solidFill>
                        </a:rPr>
                        <a:t>Training</a:t>
                      </a:r>
                      <a:endParaRPr sz="4800">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a:solidFill>
                            <a:schemeClr val="lt2"/>
                          </a:solidFill>
                        </a:rPr>
                        <a:t>Inference</a:t>
                      </a:r>
                      <a:endParaRPr sz="4800">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458" name="Google Shape;458;p46"/>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sp>
        <p:nvSpPr>
          <p:cNvPr id="459" name="Google Shape;459;p46"/>
          <p:cNvSpPr/>
          <p:nvPr/>
        </p:nvSpPr>
        <p:spPr>
          <a:xfrm>
            <a:off x="15429750" y="5883200"/>
            <a:ext cx="5716500" cy="25146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rules</a:t>
            </a:r>
            <a:endParaRPr sz="6000"/>
          </a:p>
        </p:txBody>
      </p:sp>
      <p:sp>
        <p:nvSpPr>
          <p:cNvPr id="460" name="Google Shape;460;p46"/>
          <p:cNvSpPr txBox="1"/>
          <p:nvPr/>
        </p:nvSpPr>
        <p:spPr>
          <a:xfrm>
            <a:off x="4468725" y="664742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input</a:t>
            </a:r>
            <a:endParaRPr sz="6000"/>
          </a:p>
        </p:txBody>
      </p:sp>
      <p:sp>
        <p:nvSpPr>
          <p:cNvPr id="461" name="Google Shape;461;p46"/>
          <p:cNvSpPr txBox="1"/>
          <p:nvPr/>
        </p:nvSpPr>
        <p:spPr>
          <a:xfrm>
            <a:off x="26390775" y="6647450"/>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output</a:t>
            </a:r>
            <a:endParaRPr sz="6000"/>
          </a:p>
        </p:txBody>
      </p:sp>
      <p:cxnSp>
        <p:nvCxnSpPr>
          <p:cNvPr id="462" name="Google Shape;462;p46"/>
          <p:cNvCxnSpPr>
            <a:stCxn id="460" idx="3"/>
            <a:endCxn id="459" idx="1"/>
          </p:cNvCxnSpPr>
          <p:nvPr/>
        </p:nvCxnSpPr>
        <p:spPr>
          <a:xfrm>
            <a:off x="10185225" y="7102675"/>
            <a:ext cx="5244600" cy="37800"/>
          </a:xfrm>
          <a:prstGeom prst="straightConnector1">
            <a:avLst/>
          </a:prstGeom>
          <a:noFill/>
          <a:ln w="114300" cap="flat" cmpd="sng">
            <a:solidFill>
              <a:srgbClr val="76B900"/>
            </a:solidFill>
            <a:prstDash val="solid"/>
            <a:round/>
            <a:headEnd type="none" w="med" len="med"/>
            <a:tailEnd type="triangle" w="med" len="med"/>
          </a:ln>
        </p:spPr>
      </p:cxnSp>
      <p:cxnSp>
        <p:nvCxnSpPr>
          <p:cNvPr id="463" name="Google Shape;463;p46"/>
          <p:cNvCxnSpPr>
            <a:stCxn id="459" idx="3"/>
            <a:endCxn id="461" idx="1"/>
          </p:cNvCxnSpPr>
          <p:nvPr/>
        </p:nvCxnSpPr>
        <p:spPr>
          <a:xfrm rot="10800000" flipH="1">
            <a:off x="21146250" y="7102700"/>
            <a:ext cx="5244600" cy="37800"/>
          </a:xfrm>
          <a:prstGeom prst="straightConnector1">
            <a:avLst/>
          </a:prstGeom>
          <a:noFill/>
          <a:ln w="114300" cap="flat" cmpd="sng">
            <a:solidFill>
              <a:srgbClr val="76B900"/>
            </a:solidFill>
            <a:prstDash val="solid"/>
            <a:round/>
            <a:headEnd type="none" w="med" len="med"/>
            <a:tailEnd type="triangle" w="med" len="med"/>
          </a:ln>
        </p:spPr>
      </p:cxnSp>
      <p:sp>
        <p:nvSpPr>
          <p:cNvPr id="464" name="Google Shape;464;p46"/>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learning algorithm</a:t>
            </a:r>
            <a:endParaRPr sz="6000">
              <a:solidFill>
                <a:schemeClr val="lt2"/>
              </a:solidFill>
            </a:endParaRPr>
          </a:p>
        </p:txBody>
      </p:sp>
      <p:sp>
        <p:nvSpPr>
          <p:cNvPr id="465" name="Google Shape;465;p46"/>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466" name="Google Shape;466;p46"/>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467" name="Google Shape;467;p46"/>
          <p:cNvCxnSpPr>
            <a:stCxn id="465" idx="3"/>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468" name="Google Shape;468;p46"/>
          <p:cNvCxnSpPr>
            <a:stCxn id="466"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469" name="Google Shape;469;p46"/>
          <p:cNvSpPr/>
          <p:nvPr/>
        </p:nvSpPr>
        <p:spPr>
          <a:xfrm>
            <a:off x="26391075" y="10669175"/>
            <a:ext cx="5716500" cy="1930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model</a:t>
            </a:r>
            <a:endParaRPr sz="6000">
              <a:solidFill>
                <a:schemeClr val="lt2"/>
              </a:solidFill>
            </a:endParaRPr>
          </a:p>
        </p:txBody>
      </p:sp>
      <p:sp>
        <p:nvSpPr>
          <p:cNvPr id="470" name="Google Shape;470;p46"/>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model</a:t>
            </a:r>
            <a:endParaRPr sz="6000">
              <a:solidFill>
                <a:schemeClr val="lt2"/>
              </a:solidFill>
            </a:endParaRPr>
          </a:p>
        </p:txBody>
      </p:sp>
      <p:sp>
        <p:nvSpPr>
          <p:cNvPr id="471" name="Google Shape;471;p46"/>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cxnSp>
        <p:nvCxnSpPr>
          <p:cNvPr id="472" name="Google Shape;472;p46"/>
          <p:cNvCxnSpPr>
            <a:stCxn id="470" idx="3"/>
            <a:endCxn id="473"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474" name="Google Shape;474;p46"/>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cxnSp>
        <p:nvCxnSpPr>
          <p:cNvPr id="475" name="Google Shape;475;p46"/>
          <p:cNvCxnSpPr>
            <a:stCxn id="471" idx="3"/>
            <a:endCxn id="470" idx="1"/>
          </p:cNvCxnSpPr>
          <p:nvPr/>
        </p:nvCxnSpPr>
        <p:spPr>
          <a:xfrm>
            <a:off x="10185225" y="16166150"/>
            <a:ext cx="5244600" cy="0"/>
          </a:xfrm>
          <a:prstGeom prst="straightConnector1">
            <a:avLst/>
          </a:prstGeom>
          <a:noFill/>
          <a:ln w="114300" cap="flat" cmpd="sng">
            <a:solidFill>
              <a:srgbClr val="D9EAD3"/>
            </a:solidFill>
            <a:prstDash val="solid"/>
            <a:round/>
            <a:headEnd type="none" w="med" len="med"/>
            <a:tailEnd type="triangle" w="med" len="med"/>
          </a:ln>
        </p:spPr>
      </p:cxnSp>
      <p:cxnSp>
        <p:nvCxnSpPr>
          <p:cNvPr id="476" name="Google Shape;476;p46"/>
          <p:cNvCxnSpPr>
            <a:stCxn id="464" idx="3"/>
            <a:endCxn id="469"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477" name="Google Shape;477;p46"/>
          <p:cNvCxnSpPr>
            <a:stCxn id="469" idx="2"/>
            <a:endCxn id="470"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478" name="Google Shape;478;p46"/>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sp>
        <p:nvSpPr>
          <p:cNvPr id="473" name="Google Shape;473;p46"/>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sp>
        <p:nvSpPr>
          <p:cNvPr id="479" name="Google Shape;479;p46"/>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Training</a:t>
            </a:r>
            <a:endParaRPr/>
          </a:p>
        </p:txBody>
      </p:sp>
      <p:sp>
        <p:nvSpPr>
          <p:cNvPr id="517" name="Google Shape;517;p4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Models learn patterns from data to make predictions or decisions without explicit programming</a:t>
            </a:r>
            <a:endParaRPr/>
          </a:p>
        </p:txBody>
      </p:sp>
      <p:graphicFrame>
        <p:nvGraphicFramePr>
          <p:cNvPr id="518" name="Google Shape;518;p48"/>
          <p:cNvGraphicFramePr/>
          <p:nvPr/>
        </p:nvGraphicFramePr>
        <p:xfrm>
          <a:off x="2514600" y="4846325"/>
          <a:ext cx="31546800" cy="13652100"/>
        </p:xfrm>
        <a:graphic>
          <a:graphicData uri="http://schemas.openxmlformats.org/drawingml/2006/table">
            <a:tbl>
              <a:tblPr>
                <a:noFill/>
                <a:tableStyleId>{44B29012-3F64-4920-B9D0-23F9879E559F}</a:tableStyleId>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a:solidFill>
                            <a:schemeClr val="lt2"/>
                          </a:solidFill>
                        </a:rPr>
                        <a:t>Rules-based</a:t>
                      </a:r>
                      <a:endParaRPr sz="4800" b="1">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a:t>Training</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a:solidFill>
                            <a:schemeClr val="lt2"/>
                          </a:solidFill>
                        </a:rPr>
                        <a:t>Inference</a:t>
                      </a:r>
                      <a:endParaRPr sz="4800" b="1">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519" name="Google Shape;519;p48"/>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sp>
        <p:nvSpPr>
          <p:cNvPr id="520" name="Google Shape;520;p48"/>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rules</a:t>
            </a:r>
            <a:endParaRPr sz="6000">
              <a:solidFill>
                <a:schemeClr val="lt2"/>
              </a:solidFill>
            </a:endParaRPr>
          </a:p>
        </p:txBody>
      </p:sp>
      <p:sp>
        <p:nvSpPr>
          <p:cNvPr id="521" name="Google Shape;521;p48"/>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522" name="Google Shape;522;p48"/>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523" name="Google Shape;523;p48"/>
          <p:cNvCxnSpPr>
            <a:stCxn id="521" idx="3"/>
            <a:endCxn id="520"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524" name="Google Shape;524;p48"/>
          <p:cNvCxnSpPr>
            <a:stCxn id="520" idx="3"/>
            <a:endCxn id="522"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525" name="Google Shape;525;p48"/>
          <p:cNvSpPr/>
          <p:nvPr/>
        </p:nvSpPr>
        <p:spPr>
          <a:xfrm>
            <a:off x="15429900" y="10465477"/>
            <a:ext cx="5716500" cy="23757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learning algorithm</a:t>
            </a:r>
            <a:endParaRPr sz="6000"/>
          </a:p>
        </p:txBody>
      </p:sp>
      <p:sp>
        <p:nvSpPr>
          <p:cNvPr id="526" name="Google Shape;526;p48"/>
          <p:cNvSpPr txBox="1"/>
          <p:nvPr/>
        </p:nvSpPr>
        <p:spPr>
          <a:xfrm>
            <a:off x="4468725" y="104654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input</a:t>
            </a:r>
            <a:endParaRPr sz="6000"/>
          </a:p>
        </p:txBody>
      </p:sp>
      <p:sp>
        <p:nvSpPr>
          <p:cNvPr id="527" name="Google Shape;527;p48"/>
          <p:cNvSpPr txBox="1"/>
          <p:nvPr/>
        </p:nvSpPr>
        <p:spPr>
          <a:xfrm>
            <a:off x="4468725" y="119306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output</a:t>
            </a:r>
            <a:endParaRPr sz="6000"/>
          </a:p>
        </p:txBody>
      </p:sp>
      <p:cxnSp>
        <p:nvCxnSpPr>
          <p:cNvPr id="528" name="Google Shape;528;p48"/>
          <p:cNvCxnSpPr>
            <a:stCxn id="526" idx="3"/>
          </p:cNvCxnSpPr>
          <p:nvPr/>
        </p:nvCxnSpPr>
        <p:spPr>
          <a:xfrm>
            <a:off x="10185225" y="10920725"/>
            <a:ext cx="5244600" cy="156000"/>
          </a:xfrm>
          <a:prstGeom prst="straightConnector1">
            <a:avLst/>
          </a:prstGeom>
          <a:noFill/>
          <a:ln w="114300" cap="flat" cmpd="sng">
            <a:solidFill>
              <a:srgbClr val="76B900"/>
            </a:solidFill>
            <a:prstDash val="solid"/>
            <a:round/>
            <a:headEnd type="none" w="med" len="med"/>
            <a:tailEnd type="triangle" w="med" len="med"/>
          </a:ln>
        </p:spPr>
      </p:cxnSp>
      <p:cxnSp>
        <p:nvCxnSpPr>
          <p:cNvPr id="529" name="Google Shape;529;p48"/>
          <p:cNvCxnSpPr>
            <a:stCxn id="527" idx="3"/>
          </p:cNvCxnSpPr>
          <p:nvPr/>
        </p:nvCxnSpPr>
        <p:spPr>
          <a:xfrm rot="10800000" flipH="1">
            <a:off x="10185225" y="12282125"/>
            <a:ext cx="5244600" cy="103800"/>
          </a:xfrm>
          <a:prstGeom prst="straightConnector1">
            <a:avLst/>
          </a:prstGeom>
          <a:noFill/>
          <a:ln w="114300" cap="flat" cmpd="sng">
            <a:solidFill>
              <a:srgbClr val="76B900"/>
            </a:solidFill>
            <a:prstDash val="solid"/>
            <a:round/>
            <a:headEnd type="none" w="med" len="med"/>
            <a:tailEnd type="triangle" w="med" len="med"/>
          </a:ln>
        </p:spPr>
      </p:cxnSp>
      <p:sp>
        <p:nvSpPr>
          <p:cNvPr id="530" name="Google Shape;530;p48"/>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sp>
        <p:nvSpPr>
          <p:cNvPr id="531" name="Google Shape;531;p48"/>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model</a:t>
            </a:r>
            <a:endParaRPr sz="6000">
              <a:solidFill>
                <a:schemeClr val="lt2"/>
              </a:solidFill>
            </a:endParaRPr>
          </a:p>
        </p:txBody>
      </p:sp>
      <p:sp>
        <p:nvSpPr>
          <p:cNvPr id="532" name="Google Shape;532;p48"/>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cxnSp>
        <p:nvCxnSpPr>
          <p:cNvPr id="533" name="Google Shape;533;p48"/>
          <p:cNvCxnSpPr>
            <a:stCxn id="531" idx="3"/>
            <a:endCxn id="534"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535" name="Google Shape;535;p48"/>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cxnSp>
        <p:nvCxnSpPr>
          <p:cNvPr id="536" name="Google Shape;536;p48"/>
          <p:cNvCxnSpPr>
            <a:stCxn id="532" idx="3"/>
            <a:endCxn id="531" idx="1"/>
          </p:cNvCxnSpPr>
          <p:nvPr/>
        </p:nvCxnSpPr>
        <p:spPr>
          <a:xfrm>
            <a:off x="10185225" y="16166150"/>
            <a:ext cx="5244600" cy="0"/>
          </a:xfrm>
          <a:prstGeom prst="straightConnector1">
            <a:avLst/>
          </a:prstGeom>
          <a:noFill/>
          <a:ln w="114300" cap="flat" cmpd="sng">
            <a:solidFill>
              <a:srgbClr val="76B900"/>
            </a:solidFill>
            <a:prstDash val="solid"/>
            <a:round/>
            <a:headEnd type="none" w="med" len="med"/>
            <a:tailEnd type="triangle" w="med" len="med"/>
          </a:ln>
        </p:spPr>
      </p:cxnSp>
      <p:cxnSp>
        <p:nvCxnSpPr>
          <p:cNvPr id="537" name="Google Shape;537;p48"/>
          <p:cNvCxnSpPr>
            <a:stCxn id="525" idx="3"/>
            <a:endCxn id="530" idx="1"/>
          </p:cNvCxnSpPr>
          <p:nvPr/>
        </p:nvCxnSpPr>
        <p:spPr>
          <a:xfrm rot="10800000" flipH="1">
            <a:off x="21146400" y="11634427"/>
            <a:ext cx="5244600" cy="18900"/>
          </a:xfrm>
          <a:prstGeom prst="straightConnector1">
            <a:avLst/>
          </a:prstGeom>
          <a:noFill/>
          <a:ln w="114300" cap="flat" cmpd="sng">
            <a:solidFill>
              <a:srgbClr val="76B900"/>
            </a:solidFill>
            <a:prstDash val="dash"/>
            <a:round/>
            <a:headEnd type="none" w="med" len="med"/>
            <a:tailEnd type="triangle" w="med" len="med"/>
          </a:ln>
        </p:spPr>
      </p:cxnSp>
      <p:cxnSp>
        <p:nvCxnSpPr>
          <p:cNvPr id="538" name="Google Shape;538;p48"/>
          <p:cNvCxnSpPr>
            <a:stCxn id="530" idx="2"/>
            <a:endCxn id="531"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539" name="Google Shape;539;p48"/>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new input</a:t>
            </a:r>
            <a:endParaRPr sz="6000">
              <a:solidFill>
                <a:schemeClr val="lt2"/>
              </a:solidFill>
            </a:endParaRPr>
          </a:p>
        </p:txBody>
      </p:sp>
      <p:sp>
        <p:nvSpPr>
          <p:cNvPr id="534" name="Google Shape;534;p48"/>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sp>
        <p:nvSpPr>
          <p:cNvPr id="540" name="Google Shape;540;p48"/>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prediction</a:t>
            </a:r>
            <a:endParaRPr sz="60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aphicFrame>
        <p:nvGraphicFramePr>
          <p:cNvPr id="577" name="Google Shape;577;p50"/>
          <p:cNvGraphicFramePr/>
          <p:nvPr/>
        </p:nvGraphicFramePr>
        <p:xfrm>
          <a:off x="2514600" y="4846325"/>
          <a:ext cx="31546800" cy="13652100"/>
        </p:xfrm>
        <a:graphic>
          <a:graphicData uri="http://schemas.openxmlformats.org/drawingml/2006/table">
            <a:tbl>
              <a:tblPr>
                <a:noFill/>
                <a:tableStyleId>{44B29012-3F64-4920-B9D0-23F9879E559F}</a:tableStyleId>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a:solidFill>
                            <a:schemeClr val="lt2"/>
                          </a:solidFill>
                        </a:rPr>
                        <a:t>Rules-based</a:t>
                      </a:r>
                      <a:endParaRPr sz="4800" b="1">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a:t>Training</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a:t>Inference</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578" name="Google Shape;578;p50"/>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sp>
        <p:nvSpPr>
          <p:cNvPr id="579" name="Google Shape;579;p5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Inference</a:t>
            </a:r>
            <a:endParaRPr/>
          </a:p>
        </p:txBody>
      </p:sp>
      <p:sp>
        <p:nvSpPr>
          <p:cNvPr id="580" name="Google Shape;580;p5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Process incoming data and producing results based on patterns learned during training</a:t>
            </a:r>
            <a:endParaRPr/>
          </a:p>
        </p:txBody>
      </p:sp>
      <p:sp>
        <p:nvSpPr>
          <p:cNvPr id="581" name="Google Shape;581;p50"/>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rules</a:t>
            </a:r>
            <a:endParaRPr sz="6000">
              <a:solidFill>
                <a:schemeClr val="lt2"/>
              </a:solidFill>
            </a:endParaRPr>
          </a:p>
        </p:txBody>
      </p:sp>
      <p:sp>
        <p:nvSpPr>
          <p:cNvPr id="582" name="Google Shape;582;p50"/>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583" name="Google Shape;583;p50"/>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584" name="Google Shape;584;p50"/>
          <p:cNvCxnSpPr>
            <a:stCxn id="582" idx="3"/>
            <a:endCxn id="581"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585" name="Google Shape;585;p50"/>
          <p:cNvCxnSpPr>
            <a:stCxn id="581" idx="3"/>
            <a:endCxn id="583"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586" name="Google Shape;586;p50"/>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learning algorithm</a:t>
            </a:r>
            <a:endParaRPr sz="6000">
              <a:solidFill>
                <a:schemeClr val="lt2"/>
              </a:solidFill>
            </a:endParaRPr>
          </a:p>
        </p:txBody>
      </p:sp>
      <p:sp>
        <p:nvSpPr>
          <p:cNvPr id="587" name="Google Shape;587;p50"/>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588" name="Google Shape;588;p50"/>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589" name="Google Shape;589;p50"/>
          <p:cNvCxnSpPr>
            <a:stCxn id="587" idx="3"/>
            <a:endCxn id="590" idx="1"/>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591" name="Google Shape;591;p50"/>
          <p:cNvCxnSpPr>
            <a:stCxn id="588" idx="3"/>
            <a:endCxn id="592" idx="1"/>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593" name="Google Shape;593;p50"/>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1"/>
                </a:solidFill>
              </a:rPr>
              <a:t>model</a:t>
            </a:r>
            <a:endParaRPr sz="6000">
              <a:solidFill>
                <a:schemeClr val="lt1"/>
              </a:solidFill>
            </a:endParaRPr>
          </a:p>
        </p:txBody>
      </p:sp>
      <p:sp>
        <p:nvSpPr>
          <p:cNvPr id="594" name="Google Shape;594;p50"/>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sp>
        <p:nvSpPr>
          <p:cNvPr id="595" name="Google Shape;595;p50"/>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cxnSp>
        <p:nvCxnSpPr>
          <p:cNvPr id="596" name="Google Shape;596;p50"/>
          <p:cNvCxnSpPr>
            <a:stCxn id="594" idx="3"/>
            <a:endCxn id="597"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598" name="Google Shape;598;p50"/>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cxnSp>
        <p:nvCxnSpPr>
          <p:cNvPr id="599" name="Google Shape;599;p50"/>
          <p:cNvCxnSpPr>
            <a:stCxn id="595" idx="3"/>
            <a:endCxn id="594"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600" name="Google Shape;600;p50"/>
          <p:cNvCxnSpPr>
            <a:stCxn id="586" idx="3"/>
            <a:endCxn id="593"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601" name="Google Shape;601;p50"/>
          <p:cNvCxnSpPr>
            <a:stCxn id="593" idx="2"/>
            <a:endCxn id="594"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602" name="Google Shape;602;p50"/>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new input</a:t>
            </a:r>
            <a:endParaRPr sz="6000"/>
          </a:p>
        </p:txBody>
      </p:sp>
      <p:sp>
        <p:nvSpPr>
          <p:cNvPr id="597" name="Google Shape;597;p50"/>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sp>
        <p:nvSpPr>
          <p:cNvPr id="603" name="Google Shape;603;p50"/>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prediction</a:t>
            </a:r>
            <a:endParaRPr sz="6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aphicFrame>
        <p:nvGraphicFramePr>
          <p:cNvPr id="642" name="Google Shape;642;p52"/>
          <p:cNvGraphicFramePr/>
          <p:nvPr/>
        </p:nvGraphicFramePr>
        <p:xfrm>
          <a:off x="2514600" y="4846325"/>
          <a:ext cx="31546800" cy="13652100"/>
        </p:xfrm>
        <a:graphic>
          <a:graphicData uri="http://schemas.openxmlformats.org/drawingml/2006/table">
            <a:tbl>
              <a:tblPr>
                <a:noFill/>
                <a:tableStyleId>{44B29012-3F64-4920-B9D0-23F9879E559F}</a:tableStyleId>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a:solidFill>
                            <a:schemeClr val="lt2"/>
                          </a:solidFill>
                        </a:rPr>
                        <a:t>Rules-based</a:t>
                      </a:r>
                      <a:endParaRPr sz="4800">
                        <a:solidFill>
                          <a:schemeClr val="lt2"/>
                        </a:solidFill>
                      </a:endParaRPr>
                    </a:p>
                  </a:txBody>
                  <a:tcPr marL="91425" marR="91425" marT="91425" marB="91425">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a:t>Training</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a:t>Supervised: </a:t>
                      </a:r>
                      <a:endParaRPr sz="4800"/>
                    </a:p>
                    <a:p>
                      <a:pPr marL="457200" lvl="0" indent="-533400" algn="l" rtl="0">
                        <a:lnSpc>
                          <a:spcPct val="200000"/>
                        </a:lnSpc>
                        <a:spcBef>
                          <a:spcPts val="0"/>
                        </a:spcBef>
                        <a:spcAft>
                          <a:spcPts val="0"/>
                        </a:spcAft>
                        <a:buSzPts val="4800"/>
                        <a:buChar char="●"/>
                      </a:pPr>
                      <a:r>
                        <a:rPr lang="en-US" sz="4800" b="1"/>
                        <a:t>Regression</a:t>
                      </a:r>
                      <a:r>
                        <a:rPr lang="en-US" sz="4800"/>
                        <a:t>: predicting a continuous value</a:t>
                      </a:r>
                      <a:endParaRPr sz="4800"/>
                    </a:p>
                    <a:p>
                      <a:pPr marL="457200" lvl="0" indent="-533400" algn="l" rtl="0">
                        <a:lnSpc>
                          <a:spcPct val="200000"/>
                        </a:lnSpc>
                        <a:spcBef>
                          <a:spcPts val="0"/>
                        </a:spcBef>
                        <a:spcAft>
                          <a:spcPts val="0"/>
                        </a:spcAft>
                        <a:buSzPts val="4800"/>
                        <a:buChar char="●"/>
                      </a:pPr>
                      <a:r>
                        <a:rPr lang="en-US" sz="4800" b="1"/>
                        <a:t>Classification</a:t>
                      </a:r>
                      <a:r>
                        <a:rPr lang="en-US" sz="4800"/>
                        <a:t>: predicting a discrete label</a:t>
                      </a:r>
                      <a:endParaRPr sz="4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43" name="Google Shape;643;p5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Supervised </a:t>
            </a:r>
            <a:r>
              <a:rPr lang="en-US">
                <a:solidFill>
                  <a:schemeClr val="lt2"/>
                </a:solidFill>
              </a:rPr>
              <a:t>vs. Unsupervised</a:t>
            </a:r>
            <a:endParaRPr>
              <a:solidFill>
                <a:schemeClr val="lt2"/>
              </a:solidFill>
            </a:endParaRPr>
          </a:p>
        </p:txBody>
      </p:sp>
      <p:sp>
        <p:nvSpPr>
          <p:cNvPr id="644" name="Google Shape;644;p5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Trained on labeled data to make predictions or classifications on new, unseen data</a:t>
            </a:r>
            <a:endParaRPr/>
          </a:p>
        </p:txBody>
      </p:sp>
      <p:sp>
        <p:nvSpPr>
          <p:cNvPr id="645" name="Google Shape;645;p52"/>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rules</a:t>
            </a:r>
            <a:endParaRPr sz="6000">
              <a:solidFill>
                <a:schemeClr val="lt2"/>
              </a:solidFill>
            </a:endParaRPr>
          </a:p>
        </p:txBody>
      </p:sp>
      <p:sp>
        <p:nvSpPr>
          <p:cNvPr id="646" name="Google Shape;646;p52"/>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647" name="Google Shape;647;p52"/>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648" name="Google Shape;648;p52"/>
          <p:cNvCxnSpPr>
            <a:stCxn id="646" idx="3"/>
            <a:endCxn id="64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649" name="Google Shape;649;p52"/>
          <p:cNvCxnSpPr>
            <a:stCxn id="645" idx="3"/>
            <a:endCxn id="64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650" name="Google Shape;650;p52"/>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learning algorithm</a:t>
            </a:r>
            <a:endParaRPr sz="6000"/>
          </a:p>
        </p:txBody>
      </p:sp>
      <p:sp>
        <p:nvSpPr>
          <p:cNvPr id="651" name="Google Shape;651;p52"/>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input</a:t>
            </a:r>
            <a:endParaRPr sz="6000"/>
          </a:p>
        </p:txBody>
      </p:sp>
      <p:sp>
        <p:nvSpPr>
          <p:cNvPr id="652" name="Google Shape;652;p52"/>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output</a:t>
            </a:r>
            <a:endParaRPr sz="6000"/>
          </a:p>
        </p:txBody>
      </p:sp>
      <p:cxnSp>
        <p:nvCxnSpPr>
          <p:cNvPr id="653" name="Google Shape;653;p52"/>
          <p:cNvCxnSpPr>
            <a:stCxn id="651" idx="3"/>
            <a:endCxn id="654" idx="1"/>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655" name="Google Shape;655;p52"/>
          <p:cNvCxnSpPr>
            <a:stCxn id="652" idx="3"/>
            <a:endCxn id="656" idx="1"/>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657" name="Google Shape;657;p52"/>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cxnSp>
        <p:nvCxnSpPr>
          <p:cNvPr id="658" name="Google Shape;658;p52"/>
          <p:cNvCxnSpPr>
            <a:stCxn id="650" idx="3"/>
            <a:endCxn id="657"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aphicFrame>
        <p:nvGraphicFramePr>
          <p:cNvPr id="664" name="Google Shape;664;p53"/>
          <p:cNvGraphicFramePr/>
          <p:nvPr/>
        </p:nvGraphicFramePr>
        <p:xfrm>
          <a:off x="2514600" y="4846325"/>
          <a:ext cx="31546800" cy="13652100"/>
        </p:xfrm>
        <a:graphic>
          <a:graphicData uri="http://schemas.openxmlformats.org/drawingml/2006/table">
            <a:tbl>
              <a:tblPr>
                <a:noFill/>
                <a:tableStyleId>{44B29012-3F64-4920-B9D0-23F9879E559F}</a:tableStyleId>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b="1">
                          <a:solidFill>
                            <a:schemeClr val="lt2"/>
                          </a:solidFill>
                        </a:rPr>
                        <a:t>Rules-based</a:t>
                      </a:r>
                      <a:endParaRPr sz="4800" b="1">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a:t>Training</a:t>
                      </a:r>
                      <a:endParaRPr sz="4800"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a:solidFill>
                            <a:schemeClr val="lt2"/>
                          </a:solidFill>
                        </a:rPr>
                        <a:t>Supervised: </a:t>
                      </a:r>
                      <a:endParaRPr sz="4800">
                        <a:solidFill>
                          <a:schemeClr val="lt2"/>
                        </a:solidFill>
                      </a:endParaRPr>
                    </a:p>
                    <a:p>
                      <a:pPr marL="457200" lvl="0" indent="-533400" algn="l" rtl="0">
                        <a:lnSpc>
                          <a:spcPct val="200000"/>
                        </a:lnSpc>
                        <a:spcBef>
                          <a:spcPts val="0"/>
                        </a:spcBef>
                        <a:spcAft>
                          <a:spcPts val="0"/>
                        </a:spcAft>
                        <a:buClr>
                          <a:schemeClr val="lt2"/>
                        </a:buClr>
                        <a:buSzPts val="4800"/>
                        <a:buChar char="●"/>
                      </a:pPr>
                      <a:r>
                        <a:rPr lang="en-US" sz="4800" b="1">
                          <a:solidFill>
                            <a:schemeClr val="lt2"/>
                          </a:solidFill>
                        </a:rPr>
                        <a:t>Regression</a:t>
                      </a:r>
                      <a:r>
                        <a:rPr lang="en-US" sz="4800">
                          <a:solidFill>
                            <a:schemeClr val="lt2"/>
                          </a:solidFill>
                        </a:rPr>
                        <a:t>: predicting a continuous value</a:t>
                      </a:r>
                      <a:endParaRPr sz="4800">
                        <a:solidFill>
                          <a:schemeClr val="lt2"/>
                        </a:solidFill>
                      </a:endParaRPr>
                    </a:p>
                    <a:p>
                      <a:pPr marL="457200" lvl="0" indent="-533400" algn="l" rtl="0">
                        <a:lnSpc>
                          <a:spcPct val="200000"/>
                        </a:lnSpc>
                        <a:spcBef>
                          <a:spcPts val="0"/>
                        </a:spcBef>
                        <a:spcAft>
                          <a:spcPts val="0"/>
                        </a:spcAft>
                        <a:buClr>
                          <a:schemeClr val="lt2"/>
                        </a:buClr>
                        <a:buSzPts val="4800"/>
                        <a:buChar char="●"/>
                      </a:pPr>
                      <a:r>
                        <a:rPr lang="en-US" sz="4800" b="1">
                          <a:solidFill>
                            <a:schemeClr val="lt2"/>
                          </a:solidFill>
                        </a:rPr>
                        <a:t>Classification</a:t>
                      </a:r>
                      <a:r>
                        <a:rPr lang="en-US" sz="4800">
                          <a:solidFill>
                            <a:schemeClr val="lt2"/>
                          </a:solidFill>
                        </a:rPr>
                        <a:t>: predicting a discrete label</a:t>
                      </a:r>
                      <a:endParaRPr sz="4800">
                        <a:solidFill>
                          <a:schemeClr val="lt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200000"/>
                        </a:lnSpc>
                        <a:spcBef>
                          <a:spcPts val="0"/>
                        </a:spcBef>
                        <a:spcAft>
                          <a:spcPts val="0"/>
                        </a:spcAft>
                        <a:buClr>
                          <a:schemeClr val="lt1"/>
                        </a:buClr>
                        <a:buSzPts val="1100"/>
                        <a:buFont typeface="Arial"/>
                        <a:buNone/>
                      </a:pPr>
                      <a:r>
                        <a:rPr lang="en-US" sz="4800">
                          <a:solidFill>
                            <a:schemeClr val="lt1"/>
                          </a:solidFill>
                        </a:rPr>
                        <a:t>Unsupervised: </a:t>
                      </a:r>
                      <a:endParaRPr sz="4800">
                        <a:solidFill>
                          <a:schemeClr val="lt1"/>
                        </a:solidFill>
                      </a:endParaRPr>
                    </a:p>
                    <a:p>
                      <a:pPr marL="457200" lvl="0" indent="-533400" algn="l" rtl="0">
                        <a:lnSpc>
                          <a:spcPct val="200000"/>
                        </a:lnSpc>
                        <a:spcBef>
                          <a:spcPts val="0"/>
                        </a:spcBef>
                        <a:spcAft>
                          <a:spcPts val="0"/>
                        </a:spcAft>
                        <a:buClr>
                          <a:schemeClr val="lt1"/>
                        </a:buClr>
                        <a:buSzPts val="4800"/>
                        <a:buChar char="●"/>
                      </a:pPr>
                      <a:r>
                        <a:rPr lang="en-US" sz="4800" b="1">
                          <a:solidFill>
                            <a:schemeClr val="lt1"/>
                          </a:solidFill>
                        </a:rPr>
                        <a:t>Clustering</a:t>
                      </a:r>
                      <a:r>
                        <a:rPr lang="en-US" sz="4800">
                          <a:solidFill>
                            <a:schemeClr val="lt1"/>
                          </a:solidFill>
                        </a:rPr>
                        <a:t>: grouping data points together</a:t>
                      </a:r>
                      <a:endParaRPr sz="4800">
                        <a:solidFill>
                          <a:schemeClr val="lt1"/>
                        </a:solidFill>
                      </a:endParaRPr>
                    </a:p>
                    <a:p>
                      <a:pPr marL="457200" lvl="0" indent="-533400" algn="l" rtl="0">
                        <a:lnSpc>
                          <a:spcPct val="200000"/>
                        </a:lnSpc>
                        <a:spcBef>
                          <a:spcPts val="0"/>
                        </a:spcBef>
                        <a:spcAft>
                          <a:spcPts val="0"/>
                        </a:spcAft>
                        <a:buClr>
                          <a:schemeClr val="lt1"/>
                        </a:buClr>
                        <a:buSzPts val="4800"/>
                        <a:buChar char="●"/>
                      </a:pPr>
                      <a:r>
                        <a:rPr lang="en-US" sz="4800" b="1">
                          <a:solidFill>
                            <a:schemeClr val="lt1"/>
                          </a:solidFill>
                        </a:rPr>
                        <a:t>Dimensionality reduction</a:t>
                      </a:r>
                      <a:r>
                        <a:rPr lang="en-US" sz="4800">
                          <a:solidFill>
                            <a:schemeClr val="lt1"/>
                          </a:solidFill>
                        </a:rPr>
                        <a:t> while retaining information</a:t>
                      </a:r>
                      <a:endParaRPr sz="4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65" name="Google Shape;665;p5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solidFill>
                  <a:schemeClr val="lt2"/>
                </a:solidFill>
              </a:rPr>
              <a:t>Supervised vs. </a:t>
            </a:r>
            <a:r>
              <a:rPr lang="en-US"/>
              <a:t>Unsupervised</a:t>
            </a:r>
            <a:endParaRPr/>
          </a:p>
        </p:txBody>
      </p:sp>
      <p:sp>
        <p:nvSpPr>
          <p:cNvPr id="666" name="Google Shape;666;p5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Identifying unknown patterns and structures in data without predefined categories</a:t>
            </a:r>
            <a:endParaRPr/>
          </a:p>
        </p:txBody>
      </p:sp>
      <p:sp>
        <p:nvSpPr>
          <p:cNvPr id="667" name="Google Shape;667;p53"/>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rules</a:t>
            </a:r>
            <a:endParaRPr sz="6000">
              <a:solidFill>
                <a:schemeClr val="lt2"/>
              </a:solidFill>
            </a:endParaRPr>
          </a:p>
        </p:txBody>
      </p:sp>
      <p:sp>
        <p:nvSpPr>
          <p:cNvPr id="668" name="Google Shape;668;p53"/>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input</a:t>
            </a:r>
            <a:endParaRPr sz="6000">
              <a:solidFill>
                <a:schemeClr val="lt2"/>
              </a:solidFill>
            </a:endParaRPr>
          </a:p>
        </p:txBody>
      </p:sp>
      <p:sp>
        <p:nvSpPr>
          <p:cNvPr id="669" name="Google Shape;669;p53"/>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rPr>
              <a:t>output</a:t>
            </a:r>
            <a:endParaRPr sz="6000">
              <a:solidFill>
                <a:schemeClr val="lt2"/>
              </a:solidFill>
            </a:endParaRPr>
          </a:p>
        </p:txBody>
      </p:sp>
      <p:cxnSp>
        <p:nvCxnSpPr>
          <p:cNvPr id="670" name="Google Shape;670;p53"/>
          <p:cNvCxnSpPr>
            <a:stCxn id="668" idx="3"/>
            <a:endCxn id="667"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671" name="Google Shape;671;p53"/>
          <p:cNvCxnSpPr>
            <a:stCxn id="667" idx="3"/>
            <a:endCxn id="669"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672" name="Google Shape;672;p53"/>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learning algorithm</a:t>
            </a:r>
            <a:endParaRPr sz="6000"/>
          </a:p>
        </p:txBody>
      </p:sp>
      <p:sp>
        <p:nvSpPr>
          <p:cNvPr id="673" name="Google Shape;673;p53"/>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input</a:t>
            </a:r>
            <a:endParaRPr sz="6000"/>
          </a:p>
        </p:txBody>
      </p:sp>
      <p:sp>
        <p:nvSpPr>
          <p:cNvPr id="674" name="Google Shape;674;p53"/>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output</a:t>
            </a:r>
            <a:endParaRPr sz="6000"/>
          </a:p>
        </p:txBody>
      </p:sp>
      <p:cxnSp>
        <p:nvCxnSpPr>
          <p:cNvPr id="675" name="Google Shape;675;p53"/>
          <p:cNvCxnSpPr>
            <a:stCxn id="673" idx="3"/>
            <a:endCxn id="676" idx="1"/>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677" name="Google Shape;677;p53"/>
          <p:cNvCxnSpPr>
            <a:stCxn id="674" idx="3"/>
            <a:endCxn id="678" idx="1"/>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679" name="Google Shape;679;p53"/>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t>model</a:t>
            </a:r>
            <a:endParaRPr sz="6000"/>
          </a:p>
        </p:txBody>
      </p:sp>
      <p:cxnSp>
        <p:nvCxnSpPr>
          <p:cNvPr id="680" name="Google Shape;680;p53"/>
          <p:cNvCxnSpPr>
            <a:stCxn id="672" idx="3"/>
            <a:endCxn id="679"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
        <p:nvSpPr>
          <p:cNvPr id="681" name="Google Shape;681;p53"/>
          <p:cNvSpPr txBox="1"/>
          <p:nvPr/>
        </p:nvSpPr>
        <p:spPr>
          <a:xfrm>
            <a:off x="9224600" y="11690750"/>
            <a:ext cx="1911600" cy="14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0000"/>
                </a:solidFill>
              </a:rPr>
              <a:t>X</a:t>
            </a:r>
            <a:endParaRPr sz="9600" b="1">
              <a:solidFill>
                <a:srgbClr val="FF0000"/>
              </a:solidFill>
            </a:endParaRPr>
          </a:p>
        </p:txBody>
      </p:sp>
    </p:spTree>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otalTime>0</TotalTime>
  <Words>2456</Words>
  <Application>Microsoft Office PowerPoint</Application>
  <PresentationFormat>Custom</PresentationFormat>
  <Paragraphs>460</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NVIDIA Sans Light</vt:lpstr>
      <vt:lpstr>NVIDIA Sans</vt:lpstr>
      <vt:lpstr>Arial</vt:lpstr>
      <vt:lpstr>NVIDIA Sans Medium</vt:lpstr>
      <vt:lpstr>Title Only</vt:lpstr>
      <vt:lpstr>Fundamentals of Accelerated Data Science</vt:lpstr>
      <vt:lpstr>What This Course Will Cover</vt:lpstr>
      <vt:lpstr>PowerPoint Presentation</vt:lpstr>
      <vt:lpstr>Machine Learning</vt:lpstr>
      <vt:lpstr>Traditional Programming: Rules-Based</vt:lpstr>
      <vt:lpstr>Model Training</vt:lpstr>
      <vt:lpstr>Inference</vt:lpstr>
      <vt:lpstr>Supervised vs. Unsupervised</vt:lpstr>
      <vt:lpstr>Supervised vs. Unsupervised</vt:lpstr>
      <vt:lpstr>Lifelong Learning</vt:lpstr>
      <vt:lpstr>Common Use Cases</vt:lpstr>
      <vt:lpstr>Machine Learning Lifecycle</vt:lpstr>
      <vt:lpstr>Model Evaluation</vt:lpstr>
      <vt:lpstr>Model Evaluation</vt:lpstr>
      <vt:lpstr>Model Evaluation</vt:lpstr>
      <vt:lpstr>Model Deployment</vt:lpstr>
      <vt:lpstr>Model Deployment</vt:lpstr>
      <vt:lpstr>Triton Inference Server</vt:lpstr>
      <vt:lpstr>Triton Inference Server - Performance Analyzer</vt:lpstr>
      <vt:lpstr>Triton Inference Server - Model Analyzer</vt:lpstr>
      <vt:lpstr>Example of Model Analyzer Report</vt:lpstr>
      <vt:lpstr>Challenges in Machine Learning</vt:lpstr>
      <vt:lpstr>RAPIDS Transforms Data Science</vt:lpstr>
      <vt:lpstr>Machine Learning and AI Go Beyond Deep Learning</vt:lpstr>
      <vt:lpstr>Clustering</vt:lpstr>
      <vt:lpstr>Classification</vt:lpstr>
      <vt:lpstr>Ensemble</vt:lpstr>
      <vt:lpstr>Ensemble</vt:lpstr>
      <vt:lpstr>XGBoost + RAPIDS (LINK)</vt:lpstr>
      <vt:lpstr>PowerPoint Presentation</vt:lpstr>
      <vt:lpstr>Model Tuning</vt:lpstr>
      <vt:lpstr>Feature Engineering</vt:lpstr>
      <vt:lpstr>Data Flywheel</vt:lpstr>
      <vt:lpstr>Distributed Computing for Machine Learning</vt:lpstr>
      <vt:lpstr>Distributed Computing for Machine Learning</vt:lpstr>
      <vt:lpstr>PowerPoint Presentation</vt:lpstr>
      <vt:lpstr>Case Study #1</vt:lpstr>
      <vt:lpstr>Case Study #2</vt:lpstr>
      <vt:lpstr>Case Study #3</vt:lpstr>
      <vt:lpstr>Case Study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Kevin Lee (Developer Programs)</cp:lastModifiedBy>
  <cp:revision>2</cp:revision>
  <dcterms:modified xsi:type="dcterms:W3CDTF">2024-10-15T15:31:13Z</dcterms:modified>
</cp:coreProperties>
</file>